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drawings/drawing5.xml" ContentType="application/vnd.openxmlformats-officedocument.drawingml.chartshapes+xml"/>
  <Override PartName="/ppt/charts/chart7.xml" ContentType="application/vnd.openxmlformats-officedocument.drawingml.chart+xml"/>
  <Override PartName="/ppt/drawings/drawing6.xml" ContentType="application/vnd.openxmlformats-officedocument.drawingml.chartshapes+xml"/>
  <Override PartName="/ppt/charts/chart8.xml" ContentType="application/vnd.openxmlformats-officedocument.drawingml.chart+xml"/>
  <Override PartName="/ppt/drawings/drawing7.xml" ContentType="application/vnd.openxmlformats-officedocument.drawingml.chartshapes+xml"/>
  <Override PartName="/ppt/charts/chart9.xml" ContentType="application/vnd.openxmlformats-officedocument.drawingml.chart+xml"/>
  <Override PartName="/ppt/drawings/drawing8.xml" ContentType="application/vnd.openxmlformats-officedocument.drawingml.chartshapes+xml"/>
  <Override PartName="/ppt/charts/chart10.xml" ContentType="application/vnd.openxmlformats-officedocument.drawingml.chart+xml"/>
  <Override PartName="/ppt/drawings/drawing9.xml" ContentType="application/vnd.openxmlformats-officedocument.drawingml.chartshapes+xml"/>
  <Override PartName="/ppt/charts/chart11.xml" ContentType="application/vnd.openxmlformats-officedocument.drawingml.chart+xml"/>
  <Override PartName="/ppt/drawings/drawing10.xml" ContentType="application/vnd.openxmlformats-officedocument.drawingml.chartshapes+xml"/>
  <Override PartName="/ppt/charts/chart12.xml" ContentType="application/vnd.openxmlformats-officedocument.drawingml.chart+xml"/>
  <Override PartName="/ppt/drawings/drawing1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4" r:id="rId4"/>
    <p:sldId id="280" r:id="rId5"/>
    <p:sldId id="279" r:id="rId6"/>
    <p:sldId id="263" r:id="rId7"/>
    <p:sldId id="286" r:id="rId8"/>
    <p:sldId id="261" r:id="rId9"/>
    <p:sldId id="262" r:id="rId10"/>
    <p:sldId id="260" r:id="rId11"/>
    <p:sldId id="259" r:id="rId12"/>
    <p:sldId id="258" r:id="rId13"/>
    <p:sldId id="288" r:id="rId14"/>
    <p:sldId id="270" r:id="rId15"/>
    <p:sldId id="289" r:id="rId16"/>
    <p:sldId id="290" r:id="rId17"/>
    <p:sldId id="28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43" autoAdjust="0"/>
    <p:restoredTop sz="94660"/>
  </p:normalViewPr>
  <p:slideViewPr>
    <p:cSldViewPr>
      <p:cViewPr varScale="1">
        <p:scale>
          <a:sx n="123" d="100"/>
          <a:sy n="123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099936862508225E-4"/>
          <c:y val="9.1450959406773211E-2"/>
          <c:w val="0.46404343339845688"/>
          <c:h val="0.4730960935708283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4F81BD"/>
            </a:solidFill>
            <a:ln w="20435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rgbClr val="C0504D"/>
              </a:solidFill>
              <a:ln w="20435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0000FF"/>
              </a:solidFill>
              <a:ln w="20435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Lbls>
            <c:dLbl>
              <c:idx val="0"/>
              <c:layout>
                <c:manualLayout>
                  <c:x val="1.357153719747931E-3"/>
                  <c:y val="-6.495425935835654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911136107986501E-3"/>
                  <c:y val="-2.227693566276243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7583802024746906E-3"/>
                  <c:y val="-4.964547263759854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pPr>
              <a:noFill/>
              <a:ln w="20435">
                <a:noFill/>
              </a:ln>
            </c:spPr>
            <c:txPr>
              <a:bodyPr/>
              <a:lstStyle/>
              <a:p>
                <a:pPr>
                  <a:defRPr sz="1448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Доходы районного 
бюджета - 4 638,8 млн. рублей</c:v>
                </c:pt>
                <c:pt idx="1">
                  <c:v>Расходы районного 
бюджета - 4 663,3 млн. рублей</c:v>
                </c:pt>
                <c:pt idx="2">
                  <c:v>Дефицит районного 
бюджета - 24,5 млн. рублей</c:v>
                </c:pt>
              </c:strCache>
            </c:strRef>
          </c:cat>
          <c:val>
            <c:numRef>
              <c:f>Sheet1!$B$2:$D$2</c:f>
              <c:numCache>
                <c:formatCode>#,##0.0</c:formatCode>
                <c:ptCount val="3"/>
                <c:pt idx="0">
                  <c:v>4638.8</c:v>
                </c:pt>
                <c:pt idx="1">
                  <c:v>4663.3</c:v>
                </c:pt>
                <c:pt idx="2">
                  <c:v>24.5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89810048"/>
        <c:axId val="89811584"/>
      </c:barChart>
      <c:catAx>
        <c:axId val="89810048"/>
        <c:scaling>
          <c:orientation val="minMax"/>
        </c:scaling>
        <c:delete val="1"/>
        <c:axPos val="b"/>
        <c:majorTickMark val="out"/>
        <c:minorTickMark val="none"/>
        <c:tickLblPos val="nextTo"/>
        <c:crossAx val="89811584"/>
        <c:crosses val="autoZero"/>
        <c:auto val="1"/>
        <c:lblAlgn val="ctr"/>
        <c:lblOffset val="100"/>
        <c:noMultiLvlLbl val="0"/>
      </c:catAx>
      <c:valAx>
        <c:axId val="89811584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89810048"/>
        <c:crosses val="autoZero"/>
        <c:crossBetween val="between"/>
      </c:valAx>
      <c:spPr>
        <a:noFill/>
        <a:ln w="20435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ayout>
        <c:manualLayout>
          <c:xMode val="edge"/>
          <c:yMode val="edge"/>
          <c:x val="0.50713678290213726"/>
          <c:y val="0.23681578264255429"/>
          <c:w val="0.47430406852248391"/>
          <c:h val="0.75119617224880386"/>
        </c:manualLayout>
      </c:layout>
      <c:overlay val="1"/>
      <c:txPr>
        <a:bodyPr/>
        <a:lstStyle/>
        <a:p>
          <a:pPr>
            <a:defRPr sz="1609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299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662898526797584E-2"/>
          <c:y val="0.25554289110087658"/>
          <c:w val="0.29317387874532336"/>
          <c:h val="0.440930381815480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Lbls>
            <c:dLbl>
              <c:idx val="0"/>
              <c:layout>
                <c:manualLayout>
                  <c:x val="-3.0926733467732975E-2"/>
                  <c:y val="-2.9257346605259235E-2"/>
                </c:manualLayout>
              </c:layout>
              <c:tx>
                <c:rich>
                  <a:bodyPr/>
                  <a:lstStyle/>
                  <a:p>
                    <a:pPr>
                      <a:defRPr sz="1786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3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3,1</a:t>
                    </a:r>
                    <a:endParaRPr lang="ru-RU" sz="18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86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3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  6,3%</a:t>
                    </a:r>
                    <a:endParaRPr lang="ru-RU" sz="1793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307">
                  <a:noFill/>
                </a:ln>
              </c:sp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1.2851557122841428E-3"/>
                  <c:y val="-0.22054708067151985"/>
                </c:manualLayout>
              </c:layout>
              <c:tx>
                <c:rich>
                  <a:bodyPr/>
                  <a:lstStyle/>
                  <a:p>
                    <a:pPr>
                      <a:defRPr sz="1786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3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43,7</a:t>
                    </a:r>
                    <a:r>
                      <a:rPr lang="ru-RU" sz="1793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endParaRPr lang="ru-RU" sz="1793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86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3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88,3%</a:t>
                    </a:r>
                    <a:endParaRPr lang="ru-RU" sz="1793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307">
                  <a:noFill/>
                </a:ln>
              </c:sp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9.9935025376617047E-3"/>
                  <c:y val="-2.0828049324023178E-2"/>
                </c:manualLayout>
              </c:layout>
              <c:tx>
                <c:rich>
                  <a:bodyPr/>
                  <a:lstStyle/>
                  <a:p>
                    <a:pPr>
                      <a:defRPr sz="1786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3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2,7</a:t>
                    </a:r>
                    <a:endParaRPr lang="ru-RU" sz="18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86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3" b="1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793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5,4%</a:t>
                    </a:r>
                    <a:endParaRPr lang="ru-RU" sz="1793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307">
                  <a:noFill/>
                </a:ln>
              </c:spPr>
              <c:showLegendKey val="1"/>
              <c:showVal val="1"/>
              <c:showCatName val="0"/>
              <c:showSerName val="0"/>
              <c:showPercent val="1"/>
              <c:showBubbleSize val="0"/>
            </c:dLbl>
            <c:numFmt formatCode="0%" sourceLinked="0"/>
            <c:spPr>
              <a:noFill/>
              <a:ln w="25307">
                <a:noFill/>
              </a:ln>
            </c:spPr>
            <c:txPr>
              <a:bodyPr/>
              <a:lstStyle/>
              <a:p>
                <a:pPr>
                  <a:defRPr sz="1793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Пенсионное обеспечение - 3,1 млн. рублей 
(средства районного бюджета)           </c:v>
                </c:pt>
                <c:pt idx="1">
                  <c:v>Социальное обеспечение населения - 43,7 млн. рублей
(в т.ч. средства районного бюджета - 2,2 млн. рублей,
средства окружного бюджета - 41,5 млн. рублей)</c:v>
                </c:pt>
                <c:pt idx="2">
                  <c:v>Охрана семьи и детства - 2,7 млн. рублей
(средства окружного бюджета)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3.1</c:v>
                </c:pt>
                <c:pt idx="1">
                  <c:v>43.7</c:v>
                </c:pt>
                <c:pt idx="2">
                  <c:v>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307">
          <a:noFill/>
        </a:ln>
      </c:spPr>
    </c:plotArea>
    <c:legend>
      <c:legendPos val="r"/>
      <c:layout>
        <c:manualLayout>
          <c:xMode val="edge"/>
          <c:yMode val="edge"/>
          <c:x val="0.42241771234442799"/>
          <c:y val="1.7251285098796611E-2"/>
          <c:w val="0.55730720340193285"/>
          <c:h val="0.89436481949190305"/>
        </c:manualLayout>
      </c:layout>
      <c:overlay val="0"/>
      <c:txPr>
        <a:bodyPr/>
        <a:lstStyle/>
        <a:p>
          <a:pPr>
            <a:defRPr sz="1500" b="1" baseline="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3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9806874562570105E-2"/>
          <c:y val="0.1583816860825954"/>
          <c:w val="0.26074498567335241"/>
          <c:h val="0.358730158730158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9999FF"/>
            </a:solidFill>
            <a:ln w="15950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Pt>
            <c:idx val="3"/>
            <c:bubble3D val="0"/>
            <c:spPr/>
          </c:dPt>
          <c:dLbls>
            <c:dLbl>
              <c:idx val="0"/>
              <c:layout>
                <c:manualLayout>
                  <c:x val="-0.1096496867857351"/>
                  <c:y val="-7.0515194645031684E-2"/>
                </c:manualLayout>
              </c:layout>
              <c:tx>
                <c:rich>
                  <a:bodyPr/>
                  <a:lstStyle/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1 026,0</a:t>
                    </a:r>
                    <a:endParaRPr lang="ru-RU" sz="12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507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52,3%</a:t>
                    </a:r>
                    <a:endParaRPr lang="ru-RU" sz="1507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3190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1431771170049597E-2"/>
                  <c:y val="7.8438415279970429E-5"/>
                </c:manualLayout>
              </c:layout>
              <c:tx>
                <c:rich>
                  <a:bodyPr/>
                  <a:lstStyle/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193,4</a:t>
                    </a:r>
                    <a:endParaRPr lang="ru-RU" sz="12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9,9%</a:t>
                    </a:r>
                    <a:endParaRPr lang="ru-RU" sz="1507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3190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246868635992856E-3"/>
                  <c:y val="-6.1983477083931218E-2"/>
                </c:manualLayout>
              </c:layout>
              <c:tx>
                <c:rich>
                  <a:bodyPr/>
                  <a:lstStyle/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671,5</a:t>
                    </a:r>
                    <a:endParaRPr lang="ru-RU" sz="12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34,2%</a:t>
                    </a:r>
                    <a:endParaRPr lang="ru-RU" sz="1507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3190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010106326888106E-2"/>
                  <c:y val="-1.9603389902813219E-2"/>
                </c:manualLayout>
              </c:layout>
              <c:tx>
                <c:rich>
                  <a:bodyPr/>
                  <a:lstStyle/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71,4</a:t>
                    </a:r>
                    <a:endParaRPr lang="ru-RU" sz="12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3,6%</a:t>
                    </a:r>
                    <a:endParaRPr lang="ru-RU" sz="1507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3190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320532557859464E-2"/>
                  <c:y val="-7.6439948163823823E-2"/>
                </c:manualLayout>
              </c:layout>
              <c:tx>
                <c:rich>
                  <a:bodyPr/>
                  <a:lstStyle/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sng" strike="noStrike" baseline="0">
                        <a:solidFill>
                          <a:srgbClr val="000000"/>
                        </a:solidFill>
                        <a:latin typeface="Calibri"/>
                      </a:rPr>
                      <a:t>71,8</a:t>
                    </a:r>
                    <a:endParaRPr lang="ru-RU" sz="1200" b="1" i="0" u="none" strike="noStrike" baseline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93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7" b="1" i="0" u="none" strike="noStrike" baseline="0">
                        <a:solidFill>
                          <a:srgbClr val="000000"/>
                        </a:solidFill>
                        <a:latin typeface="Calibri"/>
                      </a:rPr>
                      <a:t> 7,1%</a:t>
                    </a:r>
                  </a:p>
                </c:rich>
              </c:tx>
              <c:spPr>
                <a:noFill/>
                <a:ln w="3190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31900">
                <a:noFill/>
              </a:ln>
            </c:spPr>
            <c:txPr>
              <a:bodyPr/>
              <a:lstStyle/>
              <a:p>
                <a:pPr>
                  <a:defRPr sz="1507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Бюджетные инвестиции  - 1 026,0 млн. рублей</c:v>
                </c:pt>
                <c:pt idx="1">
                  <c:v>Субсидии юридическим лицам - 193,4 млн. рублей</c:v>
                </c:pt>
                <c:pt idx="2">
                  <c:v>Межбюджетные трансферты муниципальным образованиям поселений - 671,5 млн. рублей,
в том числе дотации - 398,2 млн. рублей</c:v>
                </c:pt>
                <c:pt idx="3">
                  <c:v>Прочие мероприятия, исполненные ГРБС ЗР - 71,4 млн. рублей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1026</c:v>
                </c:pt>
                <c:pt idx="1">
                  <c:v>193.4</c:v>
                </c:pt>
                <c:pt idx="2">
                  <c:v>671.5</c:v>
                </c:pt>
                <c:pt idx="3">
                  <c:v>71.400000000000006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1900">
          <a:noFill/>
        </a:ln>
      </c:spPr>
    </c:plotArea>
    <c:legend>
      <c:legendPos val="r"/>
      <c:layout>
        <c:manualLayout>
          <c:xMode val="edge"/>
          <c:yMode val="edge"/>
          <c:x val="0.40465618955792276"/>
          <c:y val="4.895696789656164E-3"/>
          <c:w val="0.58686773721770336"/>
          <c:h val="0.69909619397023126"/>
        </c:manualLayout>
      </c:layout>
      <c:overlay val="0"/>
      <c:txPr>
        <a:bodyPr/>
        <a:lstStyle/>
        <a:p>
          <a:pPr>
            <a:defRPr sz="1381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258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171919770773637E-2"/>
          <c:y val="0.24675324675324675"/>
          <c:w val="0.24641833810888253"/>
          <c:h val="0.350649350649350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9999FF"/>
            </a:solidFill>
            <a:ln w="17106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Lbls>
            <c:dLbl>
              <c:idx val="0"/>
              <c:layout>
                <c:manualLayout>
                  <c:x val="-9.9852925669064729E-2"/>
                  <c:y val="-8.0426315425655592E-2"/>
                </c:manualLayout>
              </c:layout>
              <c:tx>
                <c:rich>
                  <a:bodyPr/>
                  <a:lstStyle/>
                  <a:p>
                    <a:pPr>
                      <a:defRPr sz="2540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86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398,2</a:t>
                    </a:r>
                    <a:endParaRPr lang="ru-RU" sz="14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2540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86" b="1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886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52,8%</a:t>
                    </a:r>
                    <a:endParaRPr lang="ru-RU" sz="1886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3421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683059377451331E-2"/>
                  <c:y val="4.3718697174026433E-2"/>
                </c:manualLayout>
              </c:layout>
              <c:tx>
                <c:rich>
                  <a:bodyPr/>
                  <a:lstStyle/>
                  <a:p>
                    <a:pPr>
                      <a:defRPr sz="2540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86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189,1</a:t>
                    </a:r>
                    <a:endParaRPr lang="ru-RU" sz="14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2540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86" b="1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886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25,0%</a:t>
                    </a:r>
                    <a:endParaRPr lang="ru-RU" sz="1886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3421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27301854547024E-2"/>
                  <c:y val="-6.4310285236691786E-2"/>
                </c:manualLayout>
              </c:layout>
              <c:tx>
                <c:rich>
                  <a:bodyPr/>
                  <a:lstStyle/>
                  <a:p>
                    <a:pPr>
                      <a:defRPr sz="2540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86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167,3</a:t>
                    </a:r>
                    <a:endParaRPr lang="ru-RU" sz="14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2540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86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22,2%</a:t>
                    </a:r>
                    <a:endParaRPr lang="ru-RU" sz="1886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3421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34213">
                <a:noFill/>
              </a:ln>
            </c:spPr>
            <c:txPr>
              <a:bodyPr/>
              <a:lstStyle/>
              <a:p>
                <a:pPr>
                  <a:defRPr sz="2155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 на выравнивание бюджетной обеспеченности и на поддержку мер по обеспечению сбалансированности местных бюджетов - 398,2 млн. рублей</c:v>
                </c:pt>
                <c:pt idx="1">
                  <c:v>Субсидии - 189,1 млн. рублей</c:v>
                </c:pt>
                <c:pt idx="2">
                  <c:v>Иные межбюджетные трансферты - 167,3 млн. рублей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398.2</c:v>
                </c:pt>
                <c:pt idx="1">
                  <c:v>189.1</c:v>
                </c:pt>
                <c:pt idx="2">
                  <c:v>167.3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34213">
          <a:noFill/>
        </a:ln>
      </c:spPr>
    </c:plotArea>
    <c:legend>
      <c:legendPos val="r"/>
      <c:layout>
        <c:manualLayout>
          <c:xMode val="edge"/>
          <c:yMode val="edge"/>
          <c:x val="0.35959885386819485"/>
          <c:y val="0.10064935064935066"/>
          <c:w val="0.61174785100286533"/>
          <c:h val="0.77922077922077926"/>
        </c:manualLayout>
      </c:layout>
      <c:overlay val="0"/>
      <c:txPr>
        <a:bodyPr/>
        <a:lstStyle/>
        <a:p>
          <a:pPr>
            <a:defRPr sz="1482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422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60"/>
      <c:rotY val="26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023454157782518E-2"/>
          <c:y val="0.23249299719887956"/>
          <c:w val="0.21855010660980811"/>
          <c:h val="0.537815126050420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>
                <c:manualLayout>
                  <c:x val="-1.0107219175849133E-2"/>
                  <c:y val="1.9542023039060136E-2"/>
                </c:manualLayout>
              </c:layout>
              <c:tx>
                <c:rich>
                  <a:bodyPr/>
                  <a:lstStyle/>
                  <a:p>
                    <a:pPr>
                      <a:defRPr sz="1785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1 622,0</a:t>
                    </a:r>
                    <a:endParaRPr lang="ru-RU" sz="1790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85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35%</a:t>
                    </a:r>
                    <a:endParaRPr lang="ru-RU" sz="179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32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01695337798834E-2"/>
                  <c:y val="5.3063366006057565E-2"/>
                </c:manualLayout>
              </c:layout>
              <c:tx>
                <c:rich>
                  <a:bodyPr/>
                  <a:lstStyle/>
                  <a:p>
                    <a:pPr>
                      <a:defRPr sz="1785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3 016,8</a:t>
                    </a:r>
                    <a:endParaRPr lang="ru-RU" sz="1790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85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9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65%</a:t>
                    </a:r>
                    <a:endParaRPr lang="ru-RU" sz="179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32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8803349258695425E-3"/>
                  <c:y val="4.954801521754688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4"/>
              <c:layout>
                <c:manualLayout>
                  <c:x val="-5.0836248144127552E-3"/>
                  <c:y val="3.605975863037947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dLbl>
              <c:idx val="5"/>
              <c:layout>
                <c:manualLayout>
                  <c:x val="-1.6480272089496061E-2"/>
                  <c:y val="-9.569733091528308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</c:dLbl>
            <c:numFmt formatCode="#,##0.00" sourceLinked="0"/>
            <c:spPr>
              <a:noFill/>
              <a:ln w="25324">
                <a:noFill/>
              </a:ln>
            </c:spPr>
            <c:txPr>
              <a:bodyPr/>
              <a:lstStyle/>
              <a:p>
                <a:pPr>
                  <a:defRPr u="sng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 formatCode="#,##0.0">
                  <c:v>1622</c:v>
                </c:pt>
                <c:pt idx="1">
                  <c:v>3016.8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324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lnSpc>
                <a:spcPct val="100000"/>
              </a:lnSpc>
              <a:defRPr sz="1595" b="1" kern="0" cap="all" baseline="0"/>
            </a:pPr>
            <a:endParaRPr lang="ru-RU"/>
          </a:p>
        </c:txPr>
      </c:legendEntry>
      <c:layout>
        <c:manualLayout>
          <c:xMode val="edge"/>
          <c:yMode val="edge"/>
          <c:x val="0.41667530790812346"/>
          <c:y val="2.7590787327778973E-3"/>
          <c:w val="0.27185501066098083"/>
          <c:h val="0.96358543417366949"/>
        </c:manualLayout>
      </c:layout>
      <c:overlay val="0"/>
      <c:txPr>
        <a:bodyPr/>
        <a:lstStyle/>
        <a:p>
          <a:pPr>
            <a:lnSpc>
              <a:spcPct val="100000"/>
            </a:lnSpc>
            <a:defRPr sz="1595" b="1" kern="0" cap="all" baseline="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4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40"/>
      <c:rotY val="163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401887276452678E-2"/>
          <c:y val="9.6332713792683128E-2"/>
          <c:w val="0.35173059993627487"/>
          <c:h val="0.57571600548727553"/>
        </c:manualLayout>
      </c:layout>
      <c:pie3D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7.6815324368578033E-2"/>
                  <c:y val="-0.23103894114403015"/>
                </c:manualLayout>
              </c:layout>
              <c:tx>
                <c:rich>
                  <a:bodyPr/>
                  <a:lstStyle/>
                  <a:p>
                    <a:pPr>
                      <a:defRPr sz="176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449,3</a:t>
                    </a:r>
                    <a:endParaRPr lang="ru-RU" sz="18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6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8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27,7%</a:t>
                    </a:r>
                    <a:endParaRPr lang="ru-RU" sz="178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11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7.1155504025192801E-2"/>
                </c:manualLayout>
              </c:layout>
              <c:tx>
                <c:rich>
                  <a:bodyPr/>
                  <a:lstStyle/>
                  <a:p>
                    <a:pPr>
                      <a:defRPr sz="176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8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23,4</a:t>
                    </a:r>
                    <a:endParaRPr lang="ru-RU" sz="1780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6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8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1,5%</a:t>
                    </a:r>
                    <a:endParaRPr lang="ru-RU" sz="178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11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0104780717397546E-2"/>
                  <c:y val="0.14703489690247862"/>
                </c:manualLayout>
              </c:layout>
              <c:tx>
                <c:rich>
                  <a:bodyPr/>
                  <a:lstStyle/>
                  <a:p>
                    <a:pPr>
                      <a:defRPr sz="176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0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947,2</a:t>
                    </a:r>
                    <a:endParaRPr lang="ru-RU" sz="1800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6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8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58,4%</a:t>
                    </a:r>
                    <a:endParaRPr lang="ru-RU" sz="178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11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877900817876281E-2"/>
                  <c:y val="3.6781273936088731E-2"/>
                </c:manualLayout>
              </c:layout>
              <c:tx>
                <c:rich>
                  <a:bodyPr/>
                  <a:lstStyle/>
                  <a:p>
                    <a:pPr>
                      <a:defRPr sz="174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8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183,7</a:t>
                    </a:r>
                    <a:endParaRPr lang="ru-RU" sz="1780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4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8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11,3%</a:t>
                    </a:r>
                    <a:endParaRPr lang="ru-RU" sz="178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4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endParaRPr lang="ru-RU" sz="18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11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8792728946304473E-2"/>
                  <c:y val="2.2540350958360291E-2"/>
                </c:manualLayout>
              </c:layout>
              <c:tx>
                <c:rich>
                  <a:bodyPr/>
                  <a:lstStyle/>
                  <a:p>
                    <a:pPr>
                      <a:defRPr sz="176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8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18,4</a:t>
                    </a:r>
                    <a:endParaRPr lang="ru-RU" sz="18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6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8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1,1%</a:t>
                    </a:r>
                    <a:endParaRPr lang="ru-RU" sz="178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11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114">
                <a:noFill/>
              </a:ln>
            </c:sp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Sheet1!$B$1:$F$1</c:f>
              <c:strCache>
                <c:ptCount val="5"/>
                <c:pt idx="0">
                  <c:v>Налог на доходы физических лиц - 449,3 млн. рублей</c:v>
                </c:pt>
                <c:pt idx="1">
                  <c:v>Налоги на совокупный доход - 23,4 млн. рублей</c:v>
                </c:pt>
                <c:pt idx="2">
                  <c:v>Доходы от использования имущества, находящегося в государственной и муниципальной собственности - 947,2 млн. рублей</c:v>
                </c:pt>
                <c:pt idx="3">
                  <c:v>Платежи при пользовании природными ресурсами - 183,7 млн. рублей</c:v>
                </c:pt>
                <c:pt idx="4">
                  <c:v>Прочие доходы   - 18,4 млн. рублей</c:v>
                </c:pt>
              </c:strCache>
            </c:strRef>
          </c:cat>
          <c:val>
            <c:numRef>
              <c:f>Sheet1!$B$2:$F$2</c:f>
              <c:numCache>
                <c:formatCode>#,##0.0</c:formatCode>
                <c:ptCount val="5"/>
                <c:pt idx="0">
                  <c:v>449.3</c:v>
                </c:pt>
                <c:pt idx="1">
                  <c:v>23.4</c:v>
                </c:pt>
                <c:pt idx="2">
                  <c:v>947.2</c:v>
                </c:pt>
                <c:pt idx="3">
                  <c:v>183.7</c:v>
                </c:pt>
                <c:pt idx="4">
                  <c:v>18.399999999999999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114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384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384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384" b="1"/>
            </a:pPr>
            <a:endParaRPr lang="ru-RU"/>
          </a:p>
        </c:txPr>
      </c:legendEntry>
      <c:layout>
        <c:manualLayout>
          <c:xMode val="edge"/>
          <c:yMode val="edge"/>
          <c:x val="0.45729750290874721"/>
          <c:y val="7.0420784950519316E-2"/>
          <c:w val="0.486098554358593"/>
          <c:h val="0.79944949293789647"/>
        </c:manualLayout>
      </c:layout>
      <c:overlay val="1"/>
      <c:txPr>
        <a:bodyPr/>
        <a:lstStyle/>
        <a:p>
          <a:pPr>
            <a:defRPr sz="1384" b="1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8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4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33410529566157E-2"/>
          <c:y val="0.35607108839217677"/>
          <c:w val="0.32903225806451614"/>
          <c:h val="0.36206896551724138"/>
        </c:manualLayout>
      </c:layout>
      <c:pie3D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Lbls>
            <c:dLbl>
              <c:idx val="0"/>
              <c:layout>
                <c:manualLayout>
                  <c:x val="5.2958559918572269E-2"/>
                  <c:y val="-6.7747650495300987E-2"/>
                </c:manualLayout>
              </c:layout>
              <c:tx>
                <c:rich>
                  <a:bodyPr/>
                  <a:lstStyle/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576,0</a:t>
                    </a:r>
                    <a:endParaRPr lang="ru-RU" sz="1778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19,1%</a:t>
                    </a:r>
                    <a:endParaRPr lang="ru-RU" sz="1778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4709427661411606E-2"/>
                  <c:y val="0.10577041529083059"/>
                </c:manualLayout>
              </c:layout>
              <c:tx>
                <c:rich>
                  <a:bodyPr/>
                  <a:lstStyle/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1 298,1</a:t>
                    </a:r>
                    <a:endParaRPr lang="ru-RU" sz="1778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43,0%</a:t>
                    </a:r>
                    <a:endParaRPr lang="ru-RU" sz="1778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0806374693359407"/>
                  <c:y val="-7.9312769875539757E-2"/>
                </c:manualLayout>
              </c:layout>
              <c:tx>
                <c:rich>
                  <a:bodyPr/>
                  <a:lstStyle/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1 167,3</a:t>
                    </a:r>
                    <a:endParaRPr lang="ru-RU" sz="1778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38,7</a:t>
                    </a:r>
                    <a:r>
                      <a:rPr lang="ru-RU" sz="1778" b="0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%</a:t>
                    </a:r>
                  </a:p>
                </c:rich>
              </c:tx>
              <c:spPr>
                <a:noFill/>
                <a:ln w="25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0897614922317717"/>
                  <c:y val="1.1453676657353315E-2"/>
                </c:manualLayout>
              </c:layout>
              <c:tx>
                <c:rich>
                  <a:bodyPr/>
                  <a:lstStyle/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80,7</a:t>
                    </a:r>
                    <a:endParaRPr lang="ru-RU" sz="1778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2,7</a:t>
                    </a:r>
                    <a:r>
                      <a:rPr lang="ru-RU" sz="1778" b="0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%</a:t>
                    </a:r>
                  </a:p>
                </c:rich>
              </c:tx>
              <c:spPr>
                <a:noFill/>
                <a:ln w="25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5558058668768016E-2"/>
                  <c:y val="9.0849665539456489E-2"/>
                </c:manualLayout>
              </c:layout>
              <c:tx>
                <c:rich>
                  <a:bodyPr/>
                  <a:lstStyle/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10,0</a:t>
                    </a:r>
                    <a:endParaRPr lang="ru-RU" sz="1778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0,3%</a:t>
                    </a:r>
                  </a:p>
                </c:rich>
              </c:tx>
              <c:spPr>
                <a:noFill/>
                <a:ln w="25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0057460928284063E-3"/>
                  <c:y val="0.1566803865425912"/>
                </c:manualLayout>
              </c:layout>
              <c:tx>
                <c:rich>
                  <a:bodyPr/>
                  <a:lstStyle/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0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1,0</a:t>
                    </a:r>
                    <a:endParaRPr lang="ru-RU" sz="1800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0,03%</a:t>
                    </a:r>
                    <a:endParaRPr lang="ru-RU" sz="1778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6018389858130481E-2"/>
                  <c:y val="2.4327374904749809E-2"/>
                </c:manualLayout>
              </c:layout>
              <c:tx>
                <c:rich>
                  <a:bodyPr/>
                  <a:lstStyle/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-116,3</a:t>
                    </a:r>
                    <a:endParaRPr lang="ru-RU" sz="18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57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78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-3,8%</a:t>
                    </a:r>
                    <a:endParaRPr lang="ru-RU" sz="1778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9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094">
                <a:noFill/>
              </a:ln>
            </c:sp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Sheet1!$B$1:$H$1</c:f>
              <c:strCache>
                <c:ptCount val="7"/>
                <c:pt idx="0">
                  <c:v>Дотации из окружного бюджета - 576,0 млн. рублей</c:v>
                </c:pt>
                <c:pt idx="1">
                  <c:v>Субсидии - 1 298,1 млн.рублей</c:v>
                </c:pt>
                <c:pt idx="2">
                  <c:v>Субвенции - 1 167,3 млн. рублей</c:v>
                </c:pt>
                <c:pt idx="3">
                  <c:v>Иные межбюджетные трансферты - 80,7 млн.рублей</c:v>
                </c:pt>
                <c:pt idx="4">
                  <c:v>Прочие поступления - 10,0 млн.рублей</c:v>
                </c:pt>
                <c:pt idx="5">
                  <c:v>Доходы от возврата остатков субсидий, субвенций прошлых лет - 1,0 млн.рублей</c:v>
                </c:pt>
                <c:pt idx="6">
                  <c:v>Возврат остатков субсидий, субвенций прошлых лет из бюджета района - (-116,3) млн.рублей</c:v>
                </c:pt>
              </c:strCache>
            </c:strRef>
          </c:cat>
          <c:val>
            <c:numRef>
              <c:f>Sheet1!$B$2:$H$2</c:f>
              <c:numCache>
                <c:formatCode>#,##0.0</c:formatCode>
                <c:ptCount val="7"/>
                <c:pt idx="0">
                  <c:v>576</c:v>
                </c:pt>
                <c:pt idx="1">
                  <c:v>1298.0999999999999</c:v>
                </c:pt>
                <c:pt idx="2">
                  <c:v>1167.3</c:v>
                </c:pt>
                <c:pt idx="3">
                  <c:v>80.7</c:v>
                </c:pt>
                <c:pt idx="4">
                  <c:v>10</c:v>
                </c:pt>
                <c:pt idx="5">
                  <c:v>1</c:v>
                </c:pt>
                <c:pt idx="6">
                  <c:v>-116.3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094">
          <a:noFill/>
        </a:ln>
      </c:spPr>
    </c:plotArea>
    <c:legend>
      <c:legendPos val="r"/>
      <c:layout>
        <c:manualLayout>
          <c:xMode val="edge"/>
          <c:yMode val="edge"/>
          <c:x val="0.38204141149023041"/>
          <c:y val="8.1056007112014231E-2"/>
          <c:w val="0.60752688172043012"/>
          <c:h val="0.91692789968652033"/>
        </c:manualLayout>
      </c:layout>
      <c:overlay val="1"/>
      <c:txPr>
        <a:bodyPr/>
        <a:lstStyle/>
        <a:p>
          <a:pPr>
            <a:defRPr sz="1581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78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60"/>
      <c:rotY val="26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63648655614328"/>
          <c:y val="0.20891799804707789"/>
          <c:w val="0.35200845665961944"/>
          <c:h val="0.6380368098159509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77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4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5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6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7"/>
            <c:bubble3D val="0"/>
            <c:spPr>
              <a:ln>
                <a:solidFill>
                  <a:schemeClr val="tx1"/>
                </a:solidFill>
              </a:ln>
            </c:spPr>
          </c:dPt>
          <c:dPt>
            <c:idx val="8"/>
            <c:bubble3D val="0"/>
            <c:spPr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1.2790024176702341E-2"/>
                  <c:y val="1.369691945507027E-3"/>
                </c:manualLayout>
              </c:layout>
              <c:tx>
                <c:rich>
                  <a:bodyPr/>
                  <a:lstStyle/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243,2</a:t>
                    </a:r>
                    <a:endParaRPr lang="ru-RU" sz="1811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5,2%</a:t>
                    </a:r>
                    <a:endParaRPr lang="ru-RU" sz="1811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992405648712235E-2"/>
                  <c:y val="-6.4536338197539456E-2"/>
                </c:manualLayout>
              </c:layout>
              <c:tx>
                <c:rich>
                  <a:bodyPr/>
                  <a:lstStyle/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22,4</a:t>
                    </a:r>
                    <a:endParaRPr lang="ru-RU" sz="1811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0,5%</a:t>
                    </a:r>
                    <a:endParaRPr lang="ru-RU" sz="1811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7675438328941463E-2"/>
                  <c:y val="-0.14934328054971405"/>
                </c:manualLayout>
              </c:layout>
              <c:tx>
                <c:rich>
                  <a:bodyPr/>
                  <a:lstStyle/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166,4</a:t>
                    </a:r>
                    <a:endParaRPr lang="ru-RU" sz="1811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3,6%</a:t>
                    </a:r>
                    <a:endParaRPr lang="ru-RU" sz="1811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3930036248892508E-2"/>
                  <c:y val="0.14829181642532149"/>
                </c:manualLayout>
              </c:layout>
              <c:tx>
                <c:rich>
                  <a:bodyPr/>
                  <a:lstStyle/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906,3</a:t>
                    </a:r>
                    <a:endParaRPr lang="ru-RU" sz="1811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19,4%</a:t>
                    </a:r>
                    <a:endParaRPr lang="ru-RU" sz="1811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12406520764775134"/>
                  <c:y val="-0.17351596549727138"/>
                </c:manualLayout>
              </c:layout>
              <c:tx>
                <c:rich>
                  <a:bodyPr/>
                  <a:lstStyle/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2 709,4</a:t>
                    </a:r>
                    <a:endParaRPr lang="ru-RU" sz="18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58,1%</a:t>
                    </a:r>
                    <a:endParaRPr lang="ru-RU" sz="1811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151122263107069"/>
                  <c:y val="5.5715621299316474E-2"/>
                </c:manualLayout>
              </c:layout>
              <c:tx>
                <c:rich>
                  <a:bodyPr/>
                  <a:lstStyle/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109,0</a:t>
                    </a:r>
                    <a:endParaRPr lang="ru-RU" sz="1811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2,3%</a:t>
                    </a:r>
                    <a:endParaRPr lang="ru-RU" sz="1811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3.52002405949257E-2"/>
                  <c:y val="5.1318559283507897E-2"/>
                </c:manualLayout>
              </c:layout>
              <c:tx>
                <c:rich>
                  <a:bodyPr/>
                  <a:lstStyle/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52,2</a:t>
                    </a:r>
                    <a:endParaRPr lang="ru-RU" sz="1811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1,1%</a:t>
                    </a:r>
                    <a:endParaRPr lang="ru-RU" sz="1811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180664916885378E-2"/>
                  <c:y val="4.8450937809542592E-2"/>
                </c:manualLayout>
              </c:layout>
              <c:tx>
                <c:rich>
                  <a:bodyPr/>
                  <a:lstStyle/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54,1</a:t>
                    </a:r>
                    <a:endParaRPr lang="ru-RU" sz="18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1,2%</a:t>
                    </a:r>
                    <a:endParaRPr lang="ru-RU" sz="1811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8.5974809994367463E-3"/>
                  <c:y val="2.0981447239939335E-3"/>
                </c:manualLayout>
              </c:layout>
              <c:tx>
                <c:rich>
                  <a:bodyPr/>
                  <a:lstStyle/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400,3</a:t>
                    </a:r>
                    <a:endParaRPr lang="ru-RU" sz="18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822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8,6%</a:t>
                    </a:r>
                    <a:endParaRPr lang="ru-RU" sz="1811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7.9430227471566181E-2"/>
                  <c:y val="-0.12431381279893275"/>
                </c:manualLayout>
              </c:layout>
              <c:tx>
                <c:rich>
                  <a:bodyPr/>
                  <a:lstStyle/>
                  <a:p>
                    <a:pPr>
                      <a:defRPr sz="162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1811" u="sng" dirty="0" smtClean="0"/>
                      <a:t>377,6</a:t>
                    </a:r>
                  </a:p>
                  <a:p>
                    <a:pPr>
                      <a:defRPr sz="162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11" u="none" dirty="0" smtClean="0"/>
                      <a:t>9</a:t>
                    </a:r>
                    <a:r>
                      <a:rPr lang="en-US" sz="1811" u="none" dirty="0" smtClean="0"/>
                      <a:t>.7%</a:t>
                    </a:r>
                    <a:endParaRPr lang="en-US" sz="1800" u="none" dirty="0"/>
                  </a:p>
                </c:rich>
              </c:tx>
              <c:numFmt formatCode="#,##0.0" sourceLinked="0"/>
              <c:spPr>
                <a:noFill/>
                <a:ln w="25555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#,##0.0" sourceLinked="0"/>
            <c:spPr>
              <a:noFill/>
              <a:ln w="25555">
                <a:noFill/>
              </a:ln>
            </c:spPr>
            <c:txPr>
              <a:bodyPr/>
              <a:lstStyle/>
              <a:p>
                <a:pPr>
                  <a:defRPr sz="1811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 - 243,2 млн. рублей</c:v>
                </c:pt>
                <c:pt idx="1">
                  <c:v>Национальная безопасность и правоохранительная деятельность - 22,4 млн. рублей</c:v>
                </c:pt>
                <c:pt idx="2">
                  <c:v>Национальная экономика - 166,4 млн. рублей</c:v>
                </c:pt>
                <c:pt idx="3">
                  <c:v>Жилищно-коммунальное хозяйство - 906,3 млн.рублей</c:v>
                </c:pt>
                <c:pt idx="4">
                  <c:v>Образование - 2 709,4 млн. рублей</c:v>
                </c:pt>
                <c:pt idx="5">
                  <c:v>Культура, кинематография - 109,0 млн.рублей</c:v>
                </c:pt>
                <c:pt idx="6">
                  <c:v>Социальная политика - 52,2 млн. рублей</c:v>
                </c:pt>
                <c:pt idx="7">
                  <c:v>Физическая культура и спорт - 54,1 млн. рублей</c:v>
                </c:pt>
                <c:pt idx="8">
                  <c:v>Межбюджетные трансферты общего характера - 400,3 млн. рублей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243.2</c:v>
                </c:pt>
                <c:pt idx="1">
                  <c:v>22.4</c:v>
                </c:pt>
                <c:pt idx="2">
                  <c:v>166.4</c:v>
                </c:pt>
                <c:pt idx="3">
                  <c:v>906.3</c:v>
                </c:pt>
                <c:pt idx="4">
                  <c:v>2709.4</c:v>
                </c:pt>
                <c:pt idx="5">
                  <c:v>109</c:v>
                </c:pt>
                <c:pt idx="6">
                  <c:v>52.2</c:v>
                </c:pt>
                <c:pt idx="7">
                  <c:v>54.1</c:v>
                </c:pt>
                <c:pt idx="8">
                  <c:v>400.3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lnSpc>
                <a:spcPct val="100000"/>
              </a:lnSpc>
              <a:defRPr sz="1200" b="1" kern="0" cap="none" baseline="0"/>
            </a:pPr>
            <a:endParaRPr lang="ru-RU"/>
          </a:p>
        </c:txPr>
      </c:legendEntry>
      <c:layout>
        <c:manualLayout>
          <c:xMode val="edge"/>
          <c:yMode val="edge"/>
          <c:x val="0.47357293868921774"/>
          <c:y val="9.6114519427402859E-2"/>
          <c:w val="0.50190295372016114"/>
          <c:h val="0.78380944466374425"/>
        </c:manualLayout>
      </c:layout>
      <c:overlay val="0"/>
      <c:txPr>
        <a:bodyPr/>
        <a:lstStyle/>
        <a:p>
          <a:pPr>
            <a:lnSpc>
              <a:spcPct val="100000"/>
            </a:lnSpc>
            <a:defRPr sz="1200" b="1" kern="0" cap="none" baseline="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1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6487235563487302E-2"/>
          <c:y val="0.2869855301664872"/>
          <c:w val="0.34972201401760195"/>
          <c:h val="0.377644716791802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9900"/>
              </a:solidFill>
              <a:ln w="25019">
                <a:noFill/>
              </a:ln>
            </c:spPr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  <c:spPr>
              <a:solidFill>
                <a:srgbClr val="339966"/>
              </a:solidFill>
              <a:ln w="25019">
                <a:noFill/>
              </a:ln>
            </c:spPr>
          </c:dPt>
          <c:dLbls>
            <c:dLbl>
              <c:idx val="0"/>
              <c:layout>
                <c:manualLayout>
                  <c:x val="8.163979942504708E-3"/>
                  <c:y val="-2.1143168526201593E-2"/>
                </c:manualLayout>
              </c:layout>
              <c:tx>
                <c:rich>
                  <a:bodyPr/>
                  <a:lstStyle/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293,7</a:t>
                    </a:r>
                    <a:endParaRPr lang="ru-RU" sz="1576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6,3%</a:t>
                    </a:r>
                    <a:endParaRPr lang="ru-RU" sz="1576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19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2412564046461455"/>
                  <c:y val="-8.0170208452678179E-2"/>
                </c:manualLayout>
              </c:layout>
              <c:tx>
                <c:rich>
                  <a:bodyPr/>
                  <a:lstStyle/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2 062,2</a:t>
                    </a:r>
                    <a:endParaRPr lang="ru-RU" sz="1576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44,2%</a:t>
                    </a:r>
                    <a:endParaRPr lang="ru-RU" sz="1576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19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0827307684410239"/>
                  <c:y val="-0.13850453016682096"/>
                </c:manualLayout>
              </c:layout>
              <c:tx>
                <c:rich>
                  <a:bodyPr/>
                  <a:lstStyle/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1 143,4</a:t>
                    </a:r>
                    <a:endParaRPr lang="ru-RU" sz="1576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24,5%</a:t>
                    </a:r>
                    <a:endParaRPr lang="ru-RU" sz="1576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19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504120168744471E-2"/>
                  <c:y val="-7.5398409772899092E-2"/>
                </c:manualLayout>
              </c:layout>
              <c:tx>
                <c:rich>
                  <a:bodyPr/>
                  <a:lstStyle/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273,5</a:t>
                    </a:r>
                    <a:endParaRPr lang="ru-RU" sz="1576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5,9%</a:t>
                    </a:r>
                    <a:endParaRPr lang="ru-RU" sz="1576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19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0556769781312659E-2"/>
                  <c:y val="-0.12652818773211766"/>
                </c:manualLayout>
              </c:layout>
              <c:tx>
                <c:rich>
                  <a:bodyPr/>
                  <a:lstStyle/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49,5</a:t>
                    </a:r>
                    <a:endParaRPr lang="ru-RU" sz="1576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1,1%</a:t>
                    </a:r>
                  </a:p>
                </c:rich>
              </c:tx>
              <c:spPr>
                <a:noFill/>
                <a:ln w="25019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1420373140589105E-2"/>
                  <c:y val="4.5571754582918247E-2"/>
                </c:manualLayout>
              </c:layout>
              <c:tx>
                <c:rich>
                  <a:bodyPr/>
                  <a:lstStyle/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710,5</a:t>
                    </a:r>
                    <a:endParaRPr lang="ru-RU" sz="16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15,2%</a:t>
                    </a:r>
                    <a:endParaRPr lang="ru-RU" sz="1576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19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788868658420348E-2"/>
                  <c:y val="-1.9273924240704666E-2"/>
                </c:manualLayout>
              </c:layout>
              <c:tx>
                <c:rich>
                  <a:bodyPr/>
                  <a:lstStyle/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600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130,5</a:t>
                    </a:r>
                    <a:endParaRPr lang="ru-RU" sz="1600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5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76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2,8%</a:t>
                    </a:r>
                    <a:endParaRPr lang="ru-RU" sz="1576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019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spPr>
              <a:noFill/>
              <a:ln w="25019">
                <a:noFill/>
              </a:ln>
            </c:spPr>
            <c:txPr>
              <a:bodyPr/>
              <a:lstStyle/>
              <a:p>
                <a:pPr>
                  <a:defRPr sz="1576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Лист1!$A$2:$A$8</c:f>
              <c:strCache>
                <c:ptCount val="7"/>
                <c:pt idx="0">
                  <c:v>Расходы на содержание органов местного самоуправления - 293,7 млн. рублей</c:v>
                </c:pt>
                <c:pt idx="1">
                  <c:v>Расходы на текущее содержание учреждений образования - 2 062,2 млн. рублей</c:v>
                </c:pt>
                <c:pt idx="2">
                  <c:v>Бюджетные инвестиции в объекты муниципальной собственности - 1 143,4 млн. рублей</c:v>
                </c:pt>
                <c:pt idx="3">
                  <c:v>Субсидии юридическим лицам - 273,5 млн. рублей</c:v>
                </c:pt>
                <c:pt idx="4">
                  <c:v>Расходы в сфере социальной политики - 49,5 млн. рублей</c:v>
                </c:pt>
                <c:pt idx="5">
                  <c:v>Межбюджетные трансферты в бюджеты поселений - 710,5 млн. рублей</c:v>
                </c:pt>
                <c:pt idx="6">
                  <c:v>Прочие расходы - 130,5 млн. рублей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293.7</c:v>
                </c:pt>
                <c:pt idx="1">
                  <c:v>2062.1999999999998</c:v>
                </c:pt>
                <c:pt idx="2">
                  <c:v>1143.4000000000001</c:v>
                </c:pt>
                <c:pt idx="3">
                  <c:v>273.5</c:v>
                </c:pt>
                <c:pt idx="4">
                  <c:v>49.5</c:v>
                </c:pt>
                <c:pt idx="5">
                  <c:v>710.5</c:v>
                </c:pt>
                <c:pt idx="6">
                  <c:v>130.5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019">
          <a:noFill/>
        </a:ln>
      </c:spPr>
    </c:plotArea>
    <c:legend>
      <c:legendPos val="r"/>
      <c:layout>
        <c:manualLayout>
          <c:xMode val="edge"/>
          <c:yMode val="edge"/>
          <c:x val="0.47140866433302481"/>
          <c:y val="3.3105488177053187E-2"/>
          <c:w val="0.51434899827231062"/>
          <c:h val="0.85143893225043532"/>
        </c:manualLayout>
      </c:layout>
      <c:overlay val="0"/>
      <c:txPr>
        <a:bodyPr/>
        <a:lstStyle/>
        <a:p>
          <a:pPr>
            <a:defRPr sz="1379" b="1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73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734721257611125E-2"/>
          <c:y val="0.32345771422923597"/>
          <c:w val="0.22939286680557069"/>
          <c:h val="0.5419046552235364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-7.9279261186931863E-2"/>
                  <c:y val="0.1246110763351233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u="sng" dirty="0"/>
                      <a:t>577,9</a:t>
                    </a:r>
                  </a:p>
                  <a:p>
                    <a:pPr>
                      <a:defRPr/>
                    </a:pPr>
                    <a:r>
                      <a:rPr lang="ru-RU" dirty="0"/>
                      <a:t> 28,1%</a:t>
                    </a: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1152010621414087E-2"/>
                  <c:y val="-0.19994596909695911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u="sng" dirty="0" smtClean="0"/>
                      <a:t>1097,2</a:t>
                    </a:r>
                    <a:endParaRPr lang="ru-RU" u="sng" dirty="0"/>
                  </a:p>
                  <a:p>
                    <a:pPr>
                      <a:defRPr/>
                    </a:pPr>
                    <a:r>
                      <a:rPr lang="ru-RU" dirty="0"/>
                      <a:t> </a:t>
                    </a:r>
                    <a:r>
                      <a:rPr lang="ru-RU" dirty="0" smtClean="0"/>
                      <a:t>53,2%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2107324257156503E-3"/>
                  <c:y val="2.935512140480348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u="sng" dirty="0" smtClean="0"/>
                      <a:t>265,3</a:t>
                    </a:r>
                    <a:endParaRPr lang="ru-RU" u="sng" dirty="0"/>
                  </a:p>
                  <a:p>
                    <a:pPr>
                      <a:defRPr/>
                    </a:pPr>
                    <a:r>
                      <a:rPr lang="ru-RU" dirty="0"/>
                      <a:t> </a:t>
                    </a:r>
                    <a:r>
                      <a:rPr lang="ru-RU" dirty="0" smtClean="0"/>
                      <a:t>12,9%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8975106025975997E-2"/>
                  <c:y val="-9.3392553502803288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u="sng" dirty="0" smtClean="0"/>
                      <a:t>63,8</a:t>
                    </a:r>
                    <a:endParaRPr lang="ru-RU" u="sng" dirty="0"/>
                  </a:p>
                  <a:p>
                    <a:pPr>
                      <a:defRPr/>
                    </a:pPr>
                    <a:r>
                      <a:rPr lang="ru-RU" dirty="0"/>
                      <a:t> </a:t>
                    </a:r>
                    <a:r>
                      <a:rPr lang="ru-RU" dirty="0" smtClean="0"/>
                      <a:t>3,1%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6381076701225312E-2"/>
                  <c:y val="-0.12082917668764206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u="sng" dirty="0" smtClean="0"/>
                      <a:t>7,2</a:t>
                    </a:r>
                    <a:endParaRPr lang="ru-RU" u="sng" dirty="0" smtClean="0"/>
                  </a:p>
                  <a:p>
                    <a:pPr>
                      <a:defRPr/>
                    </a:pPr>
                    <a:r>
                      <a:rPr lang="ru-RU" dirty="0" smtClean="0"/>
                      <a:t>0,3%</a:t>
                    </a:r>
                    <a:endParaRPr lang="ru-RU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9619910688634698E-2"/>
                  <c:y val="-7.9236714657529739E-2"/>
                </c:manualLayout>
              </c:layout>
              <c:tx>
                <c:rich>
                  <a:bodyPr/>
                  <a:lstStyle/>
                  <a:p>
                    <a:r>
                      <a:rPr lang="en-US" u="sng" dirty="0" smtClean="0"/>
                      <a:t>31,7</a:t>
                    </a:r>
                    <a:endParaRPr lang="ru-RU" u="sng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ru-RU" dirty="0" smtClean="0"/>
                      <a:t>1,5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1505657967036799"/>
                  <c:y val="1.4290514940862517E-2"/>
                </c:manualLayout>
              </c:layout>
              <c:tx>
                <c:rich>
                  <a:bodyPr/>
                  <a:lstStyle/>
                  <a:p>
                    <a:r>
                      <a:rPr lang="en-US" u="sng" dirty="0" smtClean="0"/>
                      <a:t>19,1</a:t>
                    </a:r>
                    <a:endParaRPr lang="ru-RU" u="sng" dirty="0" smtClean="0"/>
                  </a:p>
                  <a:p>
                    <a:r>
                      <a:rPr lang="ru-RU" dirty="0" smtClean="0"/>
                      <a:t>0,9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%" sourceLinked="0"/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Расходы на содержание 21-го дошкольного образовательного учреждения - 577,9 млн. рублей</c:v>
                </c:pt>
                <c:pt idx="1">
                  <c:v>Расходы на содержание 29-ти бюджетных общеобразовательных учреждений - 1 097,2 млн. рублей</c:v>
                </c:pt>
                <c:pt idx="2">
                  <c:v>Расходы на содержание 2-х казенных общеобразовательных учреждений - 265,3 млн. рублей</c:v>
                </c:pt>
                <c:pt idx="3">
                  <c:v>Расходы на содержание 3-х учреждений дополнительного образования - 63,8 млн. рублей</c:v>
                </c:pt>
                <c:pt idx="4">
                  <c:v>Расходы на летний отдых детей в лагерях при школах - 7,2 млн. рублей</c:v>
                </c:pt>
                <c:pt idx="5">
                  <c:v>Расходы на содержание МКУ ЗР "ЦБМУО" - 31,7 млн. рублей</c:v>
                </c:pt>
                <c:pt idx="6">
                  <c:v>Расходы на вывоз обучающихся - 19,1 млн. рублей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577.9</c:v>
                </c:pt>
                <c:pt idx="1">
                  <c:v>1097.2</c:v>
                </c:pt>
                <c:pt idx="2">
                  <c:v>265.3</c:v>
                </c:pt>
                <c:pt idx="3">
                  <c:v>63.8</c:v>
                </c:pt>
                <c:pt idx="4">
                  <c:v>7.2</c:v>
                </c:pt>
                <c:pt idx="5">
                  <c:v>31.7</c:v>
                </c:pt>
                <c:pt idx="6">
                  <c:v>19.100000000000001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3474530083314506"/>
          <c:y val="0"/>
          <c:w val="0.63334398821826332"/>
          <c:h val="1"/>
        </c:manualLayout>
      </c:layout>
      <c:overlay val="0"/>
      <c:txPr>
        <a:bodyPr/>
        <a:lstStyle/>
        <a:p>
          <a:pPr>
            <a:defRPr sz="15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740858568655775E-2"/>
          <c:y val="0.3271503042729077"/>
          <c:w val="0.20920013642517524"/>
          <c:h val="0.4081865770933757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999FF"/>
            </a:solidFill>
            <a:ln w="12649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Pt>
            <c:idx val="3"/>
            <c:bubble3D val="0"/>
            <c:spPr>
              <a:solidFill>
                <a:srgbClr val="CCFFFF"/>
              </a:solidFill>
              <a:ln w="12649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60066"/>
              </a:solidFill>
              <a:ln w="12649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8080"/>
              </a:solidFill>
              <a:ln w="12649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7.9965144100872174E-2"/>
                  <c:y val="-0.122950123181902"/>
                </c:manualLayout>
              </c:layout>
              <c:tx>
                <c:rich>
                  <a:bodyPr/>
                  <a:lstStyle/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1 407,4</a:t>
                    </a:r>
                    <a:endParaRPr lang="ru-RU" sz="15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5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68,2%</a:t>
                    </a:r>
                    <a:endParaRPr lang="ru-RU" sz="1793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2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365640262105359E-3"/>
                  <c:y val="5.6720614216851706E-2"/>
                </c:manualLayout>
              </c:layout>
              <c:tx>
                <c:rich>
                  <a:bodyPr/>
                  <a:lstStyle/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117,8</a:t>
                    </a:r>
                    <a:endParaRPr lang="ru-RU" sz="15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5,7%</a:t>
                    </a:r>
                    <a:endParaRPr lang="ru-RU" sz="1793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2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9.2104320320587976E-3"/>
                  <c:y val="-2.5774859859969026E-3"/>
                </c:manualLayout>
              </c:layout>
              <c:tx>
                <c:rich>
                  <a:bodyPr/>
                  <a:lstStyle/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202,0</a:t>
                    </a:r>
                    <a:endParaRPr lang="ru-RU" sz="1500" b="0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9,8%</a:t>
                    </a:r>
                    <a:endParaRPr lang="ru-RU" sz="1793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2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6255991937008329E-2"/>
                  <c:y val="-6.941261151220364E-2"/>
                </c:manualLayout>
              </c:layout>
              <c:tx>
                <c:rich>
                  <a:bodyPr/>
                  <a:lstStyle/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74,0</a:t>
                    </a:r>
                    <a:endParaRPr lang="ru-RU" sz="15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5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3,6%</a:t>
                    </a:r>
                    <a:endParaRPr lang="ru-RU" sz="1793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2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892667614534852E-2"/>
                  <c:y val="-9.1998506711237008E-2"/>
                </c:manualLayout>
              </c:layout>
              <c:tx>
                <c:rich>
                  <a:bodyPr/>
                  <a:lstStyle/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55,5</a:t>
                    </a:r>
                    <a:endParaRPr lang="ru-RU" sz="15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5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2,7%</a:t>
                    </a:r>
                    <a:endParaRPr lang="ru-RU" sz="1793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2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0234772255251011"/>
                  <c:y val="-4.9424826051868168E-2"/>
                </c:manualLayout>
              </c:layout>
              <c:tx>
                <c:rich>
                  <a:bodyPr/>
                  <a:lstStyle/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205,5</a:t>
                    </a:r>
                    <a:endParaRPr lang="ru-RU" sz="1500" b="0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500" b="0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500" b="0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5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10,0%</a:t>
                    </a:r>
                    <a:endParaRPr lang="ru-RU" sz="1793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5297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297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Расходы на оплату труда с начислениями – 1 407,4 млн. рублей</c:v>
                </c:pt>
                <c:pt idx="1">
                  <c:v>Расходы на питание - 117,8 млн. рублей</c:v>
                </c:pt>
                <c:pt idx="2">
                  <c:v>Расходы на оплату коммунальных услуг и котельно-печное топливо - 202,0 млн. рублей</c:v>
                </c:pt>
                <c:pt idx="3">
                  <c:v>Расходы на текущий и капитальный ремонт - 74,0 млн.рублей</c:v>
                </c:pt>
                <c:pt idx="4">
                  <c:v>Расходы на приобретение основных средств и материальных запасов - 55,5 млн. рублей</c:v>
                </c:pt>
                <c:pt idx="5">
                  <c:v>Прочие расходы (услуги связи, транспортные услуги, льготный проезд, компенсация за приобретение книгоиздательской продукции, проведение мероприятий, работы и услуги по содержанию имущества и другие работы и услуги) - 205,5 млн. рублей</c:v>
                </c:pt>
              </c:strCache>
            </c:strRef>
          </c:cat>
          <c:val>
            <c:numRef>
              <c:f>Лист1!$B$2:$B$7</c:f>
              <c:numCache>
                <c:formatCode>0.00</c:formatCode>
                <c:ptCount val="6"/>
                <c:pt idx="0">
                  <c:v>1407.4</c:v>
                </c:pt>
                <c:pt idx="1">
                  <c:v>117.8</c:v>
                </c:pt>
                <c:pt idx="2">
                  <c:v>202</c:v>
                </c:pt>
                <c:pt idx="3">
                  <c:v>74</c:v>
                </c:pt>
                <c:pt idx="4">
                  <c:v>55.5</c:v>
                </c:pt>
                <c:pt idx="5">
                  <c:v>205.5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19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ayout>
        <c:manualLayout>
          <c:xMode val="edge"/>
          <c:yMode val="edge"/>
          <c:x val="0.33946370955075716"/>
          <c:y val="0.11363636363636363"/>
          <c:w val="0.65828925468413779"/>
          <c:h val="0.81184548607324347"/>
        </c:manualLayout>
      </c:layout>
      <c:overlay val="0"/>
      <c:txPr>
        <a:bodyPr/>
        <a:lstStyle/>
        <a:p>
          <a:pPr>
            <a:defRPr sz="119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1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922118380062305E-2"/>
          <c:y val="0.22303921568627452"/>
          <c:w val="0.28141225337487019"/>
          <c:h val="0.416666666666666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9999FF"/>
            </a:solidFill>
            <a:ln w="12422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Pt>
            <c:idx val="3"/>
            <c:bubble3D val="0"/>
            <c:spPr/>
          </c:dPt>
          <c:dPt>
            <c:idx val="4"/>
            <c:bubble3D val="0"/>
            <c:spPr>
              <a:solidFill>
                <a:srgbClr val="0066CC"/>
              </a:solidFill>
              <a:ln w="12422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8080"/>
              </a:solidFill>
              <a:ln w="12422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2,0</a:t>
                    </a:r>
                    <a:endParaRPr lang="ru-RU" sz="1761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  </a:t>
                    </a:r>
                    <a:r>
                      <a:rPr lang="ru-RU" sz="1761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0,2%</a:t>
                    </a:r>
                    <a:endParaRPr lang="ru-RU" sz="1761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484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4499485385793299E-2"/>
                  <c:y val="-3.3601159687675027E-2"/>
                </c:manualLayout>
              </c:layout>
              <c:tx>
                <c:rich>
                  <a:bodyPr/>
                  <a:lstStyle/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29,7</a:t>
                    </a:r>
                    <a:endParaRPr lang="ru-RU" sz="1761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2,6%</a:t>
                    </a:r>
                    <a:endParaRPr lang="ru-RU" sz="1761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484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5551055586702032E-2"/>
                  <c:y val="0.2967983395381017"/>
                </c:manualLayout>
              </c:layout>
              <c:tx>
                <c:rich>
                  <a:bodyPr/>
                  <a:lstStyle/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416,0</a:t>
                    </a:r>
                    <a:endParaRPr lang="ru-RU" sz="1761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761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36,5%</a:t>
                    </a:r>
                    <a:endParaRPr lang="ru-RU" sz="1761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484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2622245279913886E-2"/>
                  <c:y val="0.12632161565578362"/>
                </c:manualLayout>
              </c:layout>
              <c:tx>
                <c:rich>
                  <a:bodyPr/>
                  <a:lstStyle/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800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583,9</a:t>
                    </a:r>
                    <a:endParaRPr lang="ru-RU" sz="1800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761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51,3%</a:t>
                    </a:r>
                    <a:endParaRPr lang="ru-RU" sz="1761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484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8364548934645755E-2"/>
                  <c:y val="-7.6303335329453492E-2"/>
                </c:manualLayout>
              </c:layout>
              <c:tx>
                <c:rich>
                  <a:bodyPr/>
                  <a:lstStyle/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58,8</a:t>
                    </a:r>
                    <a:endParaRPr lang="ru-RU" sz="1800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none" strike="noStrike" baseline="0" dirty="0">
                        <a:solidFill>
                          <a:srgbClr val="000000"/>
                        </a:solidFill>
                        <a:latin typeface="Calibri"/>
                      </a:rPr>
                      <a:t> </a:t>
                    </a:r>
                    <a:r>
                      <a:rPr lang="ru-RU" sz="1761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5,2%</a:t>
                    </a:r>
                    <a:endParaRPr lang="ru-RU" sz="1761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484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2436007932589725E-3"/>
                  <c:y val="-5.6397193028695683E-2"/>
                </c:manualLayout>
              </c:layout>
              <c:tx>
                <c:rich>
                  <a:bodyPr/>
                  <a:lstStyle/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sng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47,9</a:t>
                    </a:r>
                    <a:endParaRPr lang="ru-RU" sz="1761" b="1" i="0" u="sng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  <a:p>
                    <a:pPr>
                      <a:defRPr sz="1722" b="1" i="0" u="sng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761" b="1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rPr>
                      <a:t>4,2%</a:t>
                    </a:r>
                    <a:endParaRPr lang="ru-RU" sz="1761" b="1" i="0" u="none" strike="noStrike" baseline="0" dirty="0">
                      <a:solidFill>
                        <a:srgbClr val="000000"/>
                      </a:solidFill>
                      <a:latin typeface="Calibri"/>
                    </a:endParaRPr>
                  </a:p>
                </c:rich>
              </c:tx>
              <c:spPr>
                <a:noFill/>
                <a:ln w="2484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4843">
                <a:noFill/>
              </a:ln>
            </c:spPr>
            <c:txPr>
              <a:bodyPr/>
              <a:lstStyle/>
              <a:p>
                <a:pPr>
                  <a:defRPr sz="1761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Национальная безопасность и правоохранительная деятельность - 2,0 млн. рублей</c:v>
                </c:pt>
                <c:pt idx="1">
                  <c:v>Национальная экономика - 29,7 млн.рублей </c:v>
                </c:pt>
                <c:pt idx="2">
                  <c:v>Жилищно-коммунальное хозяйство - 416,0 млн. рублей</c:v>
                </c:pt>
                <c:pt idx="3">
                  <c:v>Образование - 583,9 млн. рублей</c:v>
                </c:pt>
                <c:pt idx="4">
                  <c:v>Культура, кинематография - 58,8 млн. рублей</c:v>
                </c:pt>
                <c:pt idx="5">
                  <c:v>Физическая культура и спорт  - 47,9 млн. рублей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</c:v>
                </c:pt>
                <c:pt idx="1">
                  <c:v>29.7</c:v>
                </c:pt>
                <c:pt idx="2">
                  <c:v>416</c:v>
                </c:pt>
                <c:pt idx="3">
                  <c:v>583.9</c:v>
                </c:pt>
                <c:pt idx="4">
                  <c:v>58.8</c:v>
                </c:pt>
                <c:pt idx="5">
                  <c:v>47.9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4843">
          <a:noFill/>
        </a:ln>
      </c:spPr>
    </c:plotArea>
    <c:legend>
      <c:legendPos val="r"/>
      <c:layout>
        <c:manualLayout>
          <c:xMode val="edge"/>
          <c:yMode val="edge"/>
          <c:x val="0.35514014520767262"/>
          <c:y val="4.9020525154021017E-3"/>
          <c:w val="0.64485985479232732"/>
          <c:h val="0.88691964550456293"/>
        </c:manualLayout>
      </c:layout>
      <c:overlay val="0"/>
      <c:txPr>
        <a:bodyPr/>
        <a:lstStyle/>
        <a:p>
          <a:pPr>
            <a:defRPr sz="1565" b="1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59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0.58172</cdr:x>
      <cdr:y>0.12547</cdr:y>
    </cdr:from>
    <cdr:to>
      <cdr:x>0.90959</cdr:x>
      <cdr:y>0.29599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72098" y="428628"/>
          <a:ext cx="285752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0.71451</cdr:x>
      <cdr:y>0.21106</cdr:y>
    </cdr:from>
    <cdr:to>
      <cdr:x>0.91851</cdr:x>
      <cdr:y>0.38748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29520" y="500066"/>
          <a:ext cx="107157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0.35709</cdr:x>
      <cdr:y>0.71474</cdr:y>
    </cdr:from>
    <cdr:to>
      <cdr:x>0.98185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210231" y="2757512"/>
          <a:ext cx="5616624" cy="1080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0.42117</cdr:x>
      <cdr:y>0.65769</cdr:y>
    </cdr:from>
    <cdr:to>
      <cdr:x>0.97384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786295" y="2613496"/>
          <a:ext cx="4968552" cy="1296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0.66838</cdr:y>
    </cdr:from>
    <cdr:to>
      <cdr:x>0.99787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2757513"/>
          <a:ext cx="8970863" cy="1368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>
            <a:spcBef>
              <a:spcPct val="50000"/>
            </a:spcBef>
          </a:pPr>
          <a:r>
            <a:rPr lang="ru-RU" sz="1400" dirty="0" smtClean="0"/>
            <a:t>В </a:t>
          </a:r>
          <a:r>
            <a:rPr lang="ru-RU" sz="1400" dirty="0" smtClean="0"/>
            <a:t>2014 году из районного бюджета финансировались 20 программ, из них 14 </a:t>
          </a:r>
          <a:r>
            <a:rPr lang="ru-RU" sz="1400" dirty="0" err="1" smtClean="0"/>
            <a:t>софинансировались</a:t>
          </a:r>
          <a:r>
            <a:rPr lang="ru-RU" sz="1400" dirty="0" smtClean="0"/>
            <a:t> за счет субсидий из окружного бюджета.</a:t>
          </a:r>
        </a:p>
        <a:p xmlns:a="http://schemas.openxmlformats.org/drawingml/2006/main">
          <a:pPr>
            <a:spcBef>
              <a:spcPct val="50000"/>
            </a:spcBef>
          </a:pPr>
          <a:r>
            <a:rPr lang="ru-RU" sz="1400" dirty="0" smtClean="0"/>
            <a:t>На </a:t>
          </a:r>
          <a:r>
            <a:rPr lang="ru-RU" sz="1400" dirty="0" smtClean="0"/>
            <a:t>реализацию программ использовано </a:t>
          </a:r>
          <a:r>
            <a:rPr lang="ru-RU" sz="1400" b="1" dirty="0" smtClean="0"/>
            <a:t>1 962,3 млн</a:t>
          </a:r>
          <a:r>
            <a:rPr lang="ru-RU" sz="1400" dirty="0" smtClean="0"/>
            <a:t>. рублей при уточненном плане  </a:t>
          </a:r>
          <a:r>
            <a:rPr lang="ru-RU" sz="1400" b="1" dirty="0" smtClean="0"/>
            <a:t>2 214,0 млн.</a:t>
          </a:r>
          <a:r>
            <a:rPr lang="ru-RU" sz="1400" dirty="0" smtClean="0"/>
            <a:t> рублей или 88,6%. Доля расходов районного бюджета в рамках программ в общем объеме расходов районного бюджета за 2013 год составляет 39,1%.</a:t>
          </a: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0.71051</cdr:x>
      <cdr:y>0.21156</cdr:y>
    </cdr:from>
    <cdr:to>
      <cdr:x>0.91726</cdr:x>
      <cdr:y>0.38823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29520" y="500066"/>
          <a:ext cx="107157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0.68604</cdr:x>
      <cdr:y>0.18965</cdr:y>
    </cdr:from>
    <cdr:to>
      <cdr:x>1</cdr:x>
      <cdr:y>0.29885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6143636" y="642942"/>
          <a:ext cx="285752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600" b="1" i="0" u="none" strike="noStrike" baseline="0" dirty="0">
              <a:solidFill>
                <a:srgbClr val="000000"/>
              </a:solidFill>
              <a:latin typeface="Calibri"/>
            </a:rPr>
            <a:t>  </a:t>
          </a:r>
          <a:r>
            <a:rPr lang="ru-RU" sz="1600" b="1" i="0" u="none" strike="noStrike" baseline="0" dirty="0" smtClean="0">
              <a:solidFill>
                <a:srgbClr val="000000"/>
              </a:solidFill>
              <a:latin typeface="Calibri"/>
            </a:rPr>
            <a:t>1 622,0 млн. рублей</a:t>
          </a:r>
          <a:endParaRPr lang="ru-RU" sz="1600" b="1" i="0" u="none" strike="noStrike" baseline="0" dirty="0">
            <a:solidFill>
              <a:srgbClr val="00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0.20877</cdr:x>
      <cdr:y>0</cdr:y>
    </cdr:from>
    <cdr:to>
      <cdr:x>0.62139</cdr:x>
      <cdr:y>0.10902</cdr:y>
    </cdr:to>
    <cdr:sp macro="" textlink="">
      <cdr:nvSpPr>
        <cdr:cNvPr id="18" name="Прямоугольник 17"/>
        <cdr:cNvSpPr/>
      </cdr:nvSpPr>
      <cdr:spPr>
        <a:xfrm xmlns:a="http://schemas.openxmlformats.org/drawingml/2006/main">
          <a:off x="1858269" y="0"/>
          <a:ext cx="3672777" cy="3693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Доходы, всего </a:t>
          </a:r>
          <a:r>
            <a:rPr lang="ru-RU" sz="1800" b="1" i="1" u="none" strike="noStrike" baseline="0" dirty="0" smtClean="0">
              <a:solidFill>
                <a:srgbClr val="000000"/>
              </a:solidFill>
              <a:latin typeface="Calibri"/>
            </a:rPr>
            <a:t>4 638,8 </a:t>
          </a: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млн. рублей</a:t>
          </a:r>
        </a:p>
      </cdr:txBody>
    </cdr:sp>
  </cdr:relSizeAnchor>
  <cdr:relSizeAnchor xmlns:cdr="http://schemas.openxmlformats.org/drawingml/2006/chartDrawing">
    <cdr:from>
      <cdr:x>0.68604</cdr:x>
      <cdr:y>0.67891</cdr:y>
    </cdr:from>
    <cdr:to>
      <cdr:x>1</cdr:x>
      <cdr:y>0.8106</cdr:y>
    </cdr:to>
    <cdr:sp macro="" textlink="">
      <cdr:nvSpPr>
        <cdr:cNvPr id="17" name="TextBox 1"/>
        <cdr:cNvSpPr txBox="1"/>
      </cdr:nvSpPr>
      <cdr:spPr>
        <a:xfrm xmlns:a="http://schemas.openxmlformats.org/drawingml/2006/main">
          <a:off x="6143636" y="2214578"/>
          <a:ext cx="2857520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600" b="1" i="0" u="none" strike="noStrike" baseline="0" dirty="0">
              <a:solidFill>
                <a:srgbClr val="000000"/>
              </a:solidFill>
              <a:latin typeface="Calibri"/>
            </a:rPr>
            <a:t>  </a:t>
          </a:r>
          <a:r>
            <a:rPr lang="ru-RU" sz="1600" b="1" i="0" u="none" strike="noStrike" baseline="0" dirty="0" smtClean="0">
              <a:solidFill>
                <a:srgbClr val="000000"/>
              </a:solidFill>
              <a:latin typeface="Calibri"/>
            </a:rPr>
            <a:t>3 016,8 млн. рублей</a:t>
          </a:r>
          <a:endParaRPr lang="ru-RU" sz="1600" b="1" i="0" u="none" strike="noStrike" baseline="0" dirty="0">
            <a:solidFill>
              <a:srgbClr val="000000"/>
            </a:solidFill>
            <a:latin typeface="Calibri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0.55747</cdr:x>
      <cdr:y>0.12247</cdr:y>
    </cdr:from>
    <cdr:to>
      <cdr:x>0.90234</cdr:x>
      <cdr:y>0.21424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72098" y="428628"/>
          <a:ext cx="285752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0.45699</cdr:x>
      <cdr:y>0.27435</cdr:y>
    </cdr:from>
    <cdr:to>
      <cdr:x>0.89249</cdr:x>
      <cdr:y>0.35385</cdr:y>
    </cdr:to>
    <cdr:sp macro="" textlink="">
      <cdr:nvSpPr>
        <cdr:cNvPr id="1026" name="Text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95936" y="1728192"/>
          <a:ext cx="3807990" cy="50078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lIns="36576" tIns="32004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00" b="0" i="0" u="none" strike="noStrike" baseline="0" dirty="0">
              <a:solidFill>
                <a:srgbClr val="000000"/>
              </a:solidFill>
              <a:latin typeface="Calibri"/>
            </a:rPr>
            <a:t>Из окружного бюджета – </a:t>
          </a:r>
          <a:r>
            <a:rPr lang="ru-RU" sz="1400" b="0" i="0" u="none" strike="noStrike" baseline="0" dirty="0" smtClean="0">
              <a:solidFill>
                <a:srgbClr val="000000"/>
              </a:solidFill>
              <a:latin typeface="Calibri"/>
            </a:rPr>
            <a:t>1 278,7 млн. рублей</a:t>
          </a:r>
          <a:endParaRPr lang="ru-RU" sz="1400" b="0" i="0" u="none" strike="noStrike" baseline="0" dirty="0">
            <a:solidFill>
              <a:srgbClr val="000000"/>
            </a:solidFill>
            <a:latin typeface="Calibri"/>
          </a:endParaRPr>
        </a:p>
        <a:p xmlns:a="http://schemas.openxmlformats.org/drawingml/2006/main">
          <a:pPr algn="l" rtl="0">
            <a:defRPr sz="1000"/>
          </a:pPr>
          <a:r>
            <a:rPr lang="ru-RU" sz="1400" b="0" i="0" u="none" strike="noStrike" baseline="0" dirty="0">
              <a:solidFill>
                <a:srgbClr val="000000"/>
              </a:solidFill>
              <a:latin typeface="Calibri"/>
            </a:rPr>
            <a:t>Из областного бюджета – </a:t>
          </a:r>
          <a:r>
            <a:rPr lang="ru-RU" sz="1400" b="0" i="0" u="none" strike="noStrike" baseline="0" dirty="0" smtClean="0">
              <a:solidFill>
                <a:srgbClr val="000000"/>
              </a:solidFill>
              <a:latin typeface="Calibri"/>
            </a:rPr>
            <a:t>19,4 млн. рублей</a:t>
          </a:r>
          <a:endParaRPr lang="ru-RU" sz="1400" b="0" i="0" u="none" strike="noStrike" baseline="0" dirty="0">
            <a:solidFill>
              <a:srgbClr val="000000"/>
            </a:solidFill>
            <a:latin typeface="Calibri"/>
          </a:endParaRPr>
        </a:p>
        <a:p xmlns:a="http://schemas.openxmlformats.org/drawingml/2006/main">
          <a:pPr algn="l" rtl="0">
            <a:defRPr sz="1000"/>
          </a:pPr>
          <a:endParaRPr lang="ru-RU" sz="1400" b="0" i="0" u="none" strike="noStrike" baseline="0" dirty="0">
            <a:solidFill>
              <a:srgbClr val="00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0.45699</cdr:x>
      <cdr:y>0.41153</cdr:y>
    </cdr:from>
    <cdr:to>
      <cdr:x>0.86924</cdr:x>
      <cdr:y>0.49403</cdr:y>
    </cdr:to>
    <cdr:sp macro="" textlink="">
      <cdr:nvSpPr>
        <cdr:cNvPr id="1027" name="Text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95936" y="2592288"/>
          <a:ext cx="3604693" cy="51968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lIns="36576" tIns="32004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00" b="0" i="0" u="none" strike="noStrike" baseline="0" dirty="0">
              <a:solidFill>
                <a:srgbClr val="000000"/>
              </a:solidFill>
              <a:latin typeface="Calibri"/>
            </a:rPr>
            <a:t>Из окружного бюджета – </a:t>
          </a:r>
          <a:r>
            <a:rPr lang="ru-RU" sz="1400" b="0" i="0" u="none" strike="noStrike" baseline="0" dirty="0" smtClean="0">
              <a:solidFill>
                <a:srgbClr val="000000"/>
              </a:solidFill>
              <a:latin typeface="Calibri"/>
            </a:rPr>
            <a:t>55,4 млн. рублей</a:t>
          </a:r>
          <a:endParaRPr lang="ru-RU" sz="1400" b="0" i="0" u="none" strike="noStrike" baseline="0" dirty="0">
            <a:solidFill>
              <a:srgbClr val="000000"/>
            </a:solidFill>
            <a:latin typeface="Calibri"/>
          </a:endParaRPr>
        </a:p>
        <a:p xmlns:a="http://schemas.openxmlformats.org/drawingml/2006/main">
          <a:pPr algn="l" rtl="0">
            <a:defRPr sz="1000"/>
          </a:pPr>
          <a:r>
            <a:rPr lang="ru-RU" sz="1400" b="0" i="0" u="none" strike="noStrike" baseline="0" dirty="0">
              <a:solidFill>
                <a:srgbClr val="000000"/>
              </a:solidFill>
              <a:latin typeface="Calibri"/>
            </a:rPr>
            <a:t>Из областного бюджета – </a:t>
          </a:r>
          <a:r>
            <a:rPr lang="ru-RU" sz="1400" b="0" i="0" u="none" strike="noStrike" baseline="0" dirty="0" smtClean="0">
              <a:solidFill>
                <a:srgbClr val="000000"/>
              </a:solidFill>
              <a:latin typeface="Calibri"/>
            </a:rPr>
            <a:t>1 111,9 млн. руб</a:t>
          </a:r>
          <a:r>
            <a:rPr lang="ru-RU" sz="1400" dirty="0" smtClean="0">
              <a:solidFill>
                <a:srgbClr val="000000"/>
              </a:solidFill>
              <a:latin typeface="Calibri"/>
            </a:rPr>
            <a:t>лей</a:t>
          </a:r>
          <a:endParaRPr lang="ru-RU" sz="1400" b="0" i="0" u="none" strike="noStrike" baseline="0" dirty="0">
            <a:solidFill>
              <a:srgbClr val="000000"/>
            </a:solidFill>
            <a:latin typeface="Calibri"/>
          </a:endParaRPr>
        </a:p>
        <a:p xmlns:a="http://schemas.openxmlformats.org/drawingml/2006/main">
          <a:pPr algn="l" rtl="0">
            <a:defRPr sz="1000"/>
          </a:pPr>
          <a:endParaRPr lang="ru-RU" sz="1400" b="0" i="0" u="none" strike="noStrike" baseline="0" dirty="0">
            <a:solidFill>
              <a:srgbClr val="00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0.45699</cdr:x>
      <cdr:y>0.53727</cdr:y>
    </cdr:from>
    <cdr:to>
      <cdr:x>0.90749</cdr:x>
      <cdr:y>0.62872</cdr:y>
    </cdr:to>
    <cdr:sp macro="" textlink="">
      <cdr:nvSpPr>
        <cdr:cNvPr id="1028" name="Text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95936" y="3384376"/>
          <a:ext cx="3939149" cy="57606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lIns="36576" tIns="32004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00" b="0" i="0" u="none" strike="noStrike" baseline="0" dirty="0">
              <a:solidFill>
                <a:srgbClr val="000000"/>
              </a:solidFill>
              <a:latin typeface="Calibri"/>
            </a:rPr>
            <a:t> Из окружного бюджета – </a:t>
          </a:r>
          <a:r>
            <a:rPr lang="ru-RU" sz="1400" b="0" i="0" u="none" strike="noStrike" baseline="0" dirty="0" smtClean="0">
              <a:solidFill>
                <a:srgbClr val="000000"/>
              </a:solidFill>
              <a:latin typeface="Calibri"/>
            </a:rPr>
            <a:t>13,8 </a:t>
          </a:r>
          <a:r>
            <a:rPr lang="ru-RU" sz="1400" b="0" i="0" u="none" strike="noStrike" baseline="0" dirty="0">
              <a:solidFill>
                <a:srgbClr val="000000"/>
              </a:solidFill>
              <a:latin typeface="Calibri"/>
            </a:rPr>
            <a:t>млн</a:t>
          </a:r>
          <a:r>
            <a:rPr lang="ru-RU" sz="1400" b="0" i="0" u="none" strike="noStrike" baseline="0" dirty="0" smtClean="0">
              <a:solidFill>
                <a:srgbClr val="000000"/>
              </a:solidFill>
              <a:latin typeface="Calibri"/>
            </a:rPr>
            <a:t>. рублей</a:t>
          </a:r>
          <a:endParaRPr lang="ru-RU" sz="1400" b="0" i="0" u="none" strike="noStrike" baseline="0" dirty="0">
            <a:solidFill>
              <a:srgbClr val="000000"/>
            </a:solidFill>
            <a:latin typeface="Calibri"/>
          </a:endParaRPr>
        </a:p>
        <a:p xmlns:a="http://schemas.openxmlformats.org/drawingml/2006/main">
          <a:pPr algn="l" rtl="0">
            <a:defRPr sz="1000"/>
          </a:pPr>
          <a:r>
            <a:rPr lang="ru-RU" sz="1400" b="0" i="0" u="none" strike="noStrike" baseline="0" dirty="0">
              <a:solidFill>
                <a:srgbClr val="000000"/>
              </a:solidFill>
              <a:latin typeface="Calibri"/>
            </a:rPr>
            <a:t> </a:t>
          </a:r>
          <a:r>
            <a:rPr lang="ru-RU" sz="1400" b="0" i="0" u="none" strike="noStrike" baseline="0" dirty="0" smtClean="0">
              <a:solidFill>
                <a:srgbClr val="000000"/>
              </a:solidFill>
              <a:latin typeface="Calibri"/>
            </a:rPr>
            <a:t>Из </a:t>
          </a:r>
          <a:r>
            <a:rPr lang="ru-RU" sz="1400" b="0" i="0" u="none" strike="noStrike" baseline="0" dirty="0">
              <a:solidFill>
                <a:srgbClr val="000000"/>
              </a:solidFill>
              <a:latin typeface="Calibri"/>
            </a:rPr>
            <a:t>бюджетов поселений – </a:t>
          </a:r>
          <a:r>
            <a:rPr lang="ru-RU" sz="1400" b="0" i="0" u="none" strike="noStrike" baseline="0" dirty="0" smtClean="0">
              <a:solidFill>
                <a:srgbClr val="000000"/>
              </a:solidFill>
              <a:latin typeface="Calibri"/>
            </a:rPr>
            <a:t>66,9 </a:t>
          </a:r>
          <a:r>
            <a:rPr lang="ru-RU" sz="1400" b="0" i="0" u="none" strike="noStrike" baseline="0" dirty="0">
              <a:solidFill>
                <a:srgbClr val="000000"/>
              </a:solidFill>
              <a:latin typeface="Calibri"/>
            </a:rPr>
            <a:t>млн</a:t>
          </a:r>
          <a:r>
            <a:rPr lang="ru-RU" sz="1400" b="0" i="0" u="none" strike="noStrike" baseline="0" dirty="0" smtClean="0">
              <a:solidFill>
                <a:srgbClr val="000000"/>
              </a:solidFill>
              <a:latin typeface="Calibri"/>
            </a:rPr>
            <a:t>. рублей</a:t>
          </a:r>
          <a:endParaRPr lang="ru-RU" sz="1400" b="0" i="0" u="none" strike="noStrike" baseline="0" dirty="0">
            <a:solidFill>
              <a:srgbClr val="000000"/>
            </a:solidFill>
            <a:latin typeface="Calibri"/>
          </a:endParaRPr>
        </a:p>
        <a:p xmlns:a="http://schemas.openxmlformats.org/drawingml/2006/main">
          <a:pPr algn="l" rtl="0">
            <a:defRPr sz="1000"/>
          </a:pPr>
          <a:endParaRPr lang="ru-RU" sz="1400" b="0" i="0" u="none" strike="noStrike" baseline="0" dirty="0">
            <a:solidFill>
              <a:srgbClr val="00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0.003</cdr:x>
      <cdr:y>0.01375</cdr:y>
    </cdr:from>
    <cdr:to>
      <cdr:x>1</cdr:x>
      <cdr:y>0.0905</cdr:y>
    </cdr:to>
    <cdr:sp macro="" textlink="">
      <cdr:nvSpPr>
        <cdr:cNvPr id="1029" name="Заголовок 1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26575" y="83558"/>
          <a:ext cx="8831675" cy="46640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lIns="36576" tIns="36576" rIns="36576" bIns="36576" anchor="ctr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Структура безвозмездных поступлений за </a:t>
          </a:r>
          <a:r>
            <a:rPr lang="ru-RU" sz="1800" b="1" i="1" u="none" strike="noStrike" baseline="0" dirty="0" smtClean="0">
              <a:solidFill>
                <a:srgbClr val="000000"/>
              </a:solidFill>
              <a:latin typeface="Calibri"/>
            </a:rPr>
            <a:t>2014 год </a:t>
          </a: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в разрезе видов доходов  </a:t>
          </a:r>
        </a:p>
        <a:p xmlns:a="http://schemas.openxmlformats.org/drawingml/2006/main">
          <a:pPr algn="ctr" rtl="0">
            <a:defRPr sz="1000"/>
          </a:pP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 </a:t>
          </a:r>
          <a:endParaRPr lang="ru-RU" sz="2000" b="1" i="1" u="none" strike="noStrike" baseline="0" dirty="0">
            <a:solidFill>
              <a:srgbClr val="000000"/>
            </a:solidFill>
            <a:latin typeface="Calibri"/>
          </a:endParaRPr>
        </a:p>
        <a:p xmlns:a="http://schemas.openxmlformats.org/drawingml/2006/main">
          <a:pPr algn="ctr" rtl="0">
            <a:defRPr sz="1000"/>
          </a:pPr>
          <a:endParaRPr lang="ru-RU" sz="2000" b="1" i="1" u="none" strike="noStrike" baseline="0" dirty="0">
            <a:solidFill>
              <a:srgbClr val="00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0.04524</cdr:x>
      <cdr:y>0.09675</cdr:y>
    </cdr:from>
    <cdr:to>
      <cdr:x>0.38825</cdr:x>
      <cdr:y>0.20576</cdr:y>
    </cdr:to>
    <cdr:sp macro="" textlink="">
      <cdr:nvSpPr>
        <cdr:cNvPr id="1030" name="Text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5536" y="609448"/>
          <a:ext cx="2999303" cy="6866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lIns="36576" tIns="36576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Всего </a:t>
          </a:r>
          <a:r>
            <a:rPr lang="ru-RU" sz="1800" b="1" i="1" u="none" strike="noStrike" baseline="0" dirty="0" smtClean="0">
              <a:solidFill>
                <a:srgbClr val="000000"/>
              </a:solidFill>
              <a:latin typeface="Calibri"/>
            </a:rPr>
            <a:t>3 016,8 млн. рублей</a:t>
          </a: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, </a:t>
          </a:r>
          <a:endParaRPr lang="ru-RU" sz="1800" b="1" i="1" u="none" strike="noStrike" baseline="0" dirty="0" smtClean="0">
            <a:solidFill>
              <a:srgbClr val="000000"/>
            </a:solidFill>
            <a:latin typeface="Calibri"/>
          </a:endParaRPr>
        </a:p>
        <a:p xmlns:a="http://schemas.openxmlformats.org/drawingml/2006/main">
          <a:pPr algn="l" rtl="0">
            <a:defRPr sz="1000"/>
          </a:pPr>
          <a:r>
            <a:rPr lang="ru-RU" sz="1800" b="1" i="1" u="none" strike="noStrike" baseline="0" dirty="0" smtClean="0">
              <a:solidFill>
                <a:srgbClr val="000000"/>
              </a:solidFill>
              <a:latin typeface="Calibri"/>
            </a:rPr>
            <a:t>в том числе:</a:t>
          </a:r>
          <a:endParaRPr lang="ru-RU" sz="1800" b="1" i="1" u="none" strike="noStrike" baseline="0" dirty="0">
            <a:solidFill>
              <a:srgbClr val="000000"/>
            </a:solidFill>
            <a:latin typeface="Calibri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0.93675</cdr:x>
      <cdr:y>0.03464</cdr:y>
    </cdr:from>
    <cdr:to>
      <cdr:x>0.99975</cdr:x>
      <cdr:y>0.07004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572528" y="214314"/>
          <a:ext cx="571472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0.02725</cdr:x>
      <cdr:y>0.09725</cdr:y>
    </cdr:from>
    <cdr:to>
      <cdr:x>0.45325</cdr:x>
      <cdr:y>0.179</cdr:y>
    </cdr:to>
    <cdr:sp macro="" textlink="">
      <cdr:nvSpPr>
        <cdr:cNvPr id="1037" name="Прямоугольник 17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45540" y="452964"/>
          <a:ext cx="3838537" cy="38076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lIns="36576" tIns="36576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Расходы, всего </a:t>
          </a:r>
          <a:r>
            <a:rPr lang="ru-RU" sz="1800" b="1" i="1" u="none" strike="noStrike" baseline="0" dirty="0" smtClean="0">
              <a:solidFill>
                <a:srgbClr val="000000"/>
              </a:solidFill>
              <a:latin typeface="Calibri"/>
            </a:rPr>
            <a:t>4 663,3 млн</a:t>
          </a: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. рублей</a:t>
          </a:r>
        </a:p>
      </cdr:txBody>
    </cdr:sp>
  </cdr:relSizeAnchor>
  <cdr:relSizeAnchor xmlns:cdr="http://schemas.openxmlformats.org/drawingml/2006/chartDrawing">
    <cdr:from>
      <cdr:x>0</cdr:x>
      <cdr:y>0</cdr:y>
    </cdr:from>
    <cdr:to>
      <cdr:x>0.9725</cdr:x>
      <cdr:y>0.08175</cdr:y>
    </cdr:to>
    <cdr:sp macro="" textlink="">
      <cdr:nvSpPr>
        <cdr:cNvPr id="1038" name="Прямоугольник 17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8762857" cy="38076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Overflow="clip" wrap="square" lIns="36576" tIns="36576" rIns="36576" bIns="0" anchor="t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800" b="1" i="1" u="none" strike="noStrike" baseline="0" dirty="0">
              <a:solidFill>
                <a:srgbClr val="000000"/>
              </a:solidFill>
              <a:latin typeface="Calibri"/>
            </a:rPr>
            <a:t>Функциональная структура расходов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0.03416</cdr:x>
      <cdr:y>0.056</cdr:y>
    </cdr:from>
    <cdr:to>
      <cdr:x>0.48108</cdr:x>
      <cdr:y>0.11899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99269" y="280657"/>
          <a:ext cx="3915679" cy="3156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800" b="1" i="0" u="none" strike="noStrike" baseline="0" dirty="0">
              <a:solidFill>
                <a:srgbClr val="000000"/>
              </a:solidFill>
              <a:latin typeface="Calibri"/>
            </a:rPr>
            <a:t>Расходы всего – </a:t>
          </a:r>
          <a:r>
            <a:rPr lang="ru-RU" sz="1800" b="1" i="0" u="none" strike="noStrike" baseline="0" dirty="0" smtClean="0">
              <a:solidFill>
                <a:srgbClr val="000000"/>
              </a:solidFill>
              <a:latin typeface="Calibri"/>
            </a:rPr>
            <a:t>4 663,3 млн. рублей</a:t>
          </a:r>
          <a:endParaRPr lang="ru-RU" sz="1800" b="1" i="0" u="none" strike="noStrike" baseline="0" dirty="0">
            <a:solidFill>
              <a:srgbClr val="000000"/>
            </a:solidFill>
            <a:latin typeface="Calibri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0.82826</cdr:x>
      <cdr:y>0.12131</cdr:y>
    </cdr:from>
    <cdr:to>
      <cdr:x>0.95126</cdr:x>
      <cdr:y>0.19023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29520" y="500066"/>
          <a:ext cx="107157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0.07575</cdr:x>
      <cdr:y>0.66075</cdr:y>
    </cdr:from>
    <cdr:to>
      <cdr:x>0.0855</cdr:x>
      <cdr:y>0.6935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844" y="3000396"/>
          <a:ext cx="8786874" cy="10715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0.03244</cdr:x>
      <cdr:y>0.74857</cdr:y>
    </cdr:from>
    <cdr:to>
      <cdr:x>0.99213</cdr:x>
      <cdr:y>0.98138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1438" y="3357586"/>
          <a:ext cx="8786874" cy="1000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0.948</cdr:x>
      <cdr:y>0.04825</cdr:y>
    </cdr:from>
    <cdr:to>
      <cdr:x>0.94925</cdr:x>
      <cdr:y>0.05425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8572528" y="214314"/>
          <a:ext cx="571472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0.77586</cdr:x>
      <cdr:y>0.58412</cdr:y>
    </cdr:from>
    <cdr:to>
      <cdr:x>0.98387</cdr:x>
      <cdr:y>0.62129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7077074" y="3493233"/>
          <a:ext cx="1830243" cy="2024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200" b="1" i="0" strike="noStrike">
              <a:solidFill>
                <a:srgbClr val="000000"/>
              </a:solidFill>
              <a:latin typeface="Calibri"/>
            </a:rPr>
            <a:t>    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0.82801</cdr:x>
      <cdr:y>0.12106</cdr:y>
    </cdr:from>
    <cdr:to>
      <cdr:x>0.95126</cdr:x>
      <cdr:y>0.19023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429520" y="500066"/>
          <a:ext cx="107157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0.29083</cdr:x>
      <cdr:y>0.49857</cdr:y>
    </cdr:from>
    <cdr:to>
      <cdr:x>0.29886</cdr:x>
      <cdr:y>0.59347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>
          <a:off x="2606700" y="1891655"/>
          <a:ext cx="72008" cy="36004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0.01637</cdr:x>
      <cdr:y>0.67418</cdr:y>
    </cdr:from>
    <cdr:to>
      <cdr:x>0.99231</cdr:x>
      <cdr:y>0.91911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844" y="3000396"/>
          <a:ext cx="8786874" cy="10715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0.82056</cdr:x>
      <cdr:y>0.13909</cdr:y>
    </cdr:from>
    <cdr:to>
      <cdr:x>0.97682</cdr:x>
      <cdr:y>0.24004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500958" y="571504"/>
          <a:ext cx="1428760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0.7195</cdr:x>
      <cdr:y>0.47383</cdr:y>
    </cdr:from>
    <cdr:to>
      <cdr:x>0.92187</cdr:x>
      <cdr:y>0.59073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6572264" y="2000264"/>
          <a:ext cx="1857356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F1810-D314-41BD-889E-822E00CDA5D2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EFE5C-BD8D-4937-B7D0-1E647896B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01840-4562-43CA-914D-3FF390CF71A9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E36A0-A795-4A6A-A4F8-7629E5886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7ECEF-FD6B-4CCE-9711-8C36F95092F0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68F5-949F-49B3-8C88-749893BD0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043E-8BBB-4178-B10C-8BB527830278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B639-3FEC-491B-A27A-B0D080376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49A95-AB92-497B-9F61-185CC515B64E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3F51F-8D24-46F9-9A30-6C25F80C4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0C829-09EA-486B-A28E-E8885EE2D292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E4D82-2289-48CA-AE9D-E7AB28AEC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CC848-571F-41C6-A1E0-14559CF02499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C388A-3AB2-467A-B6CB-39C828327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C7BC6-D3BA-4E7E-8C34-E76E3E436FB7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B0C55-FCAF-46A1-8553-D350A9417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50DD8-3B66-4720-8C87-D086BF848DB9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FAE1B-B582-4EE5-B1CD-D4BA5A269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6C8AD-DC05-4E41-A9B4-58D41F5CC928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D7ACF-2E23-4E87-850C-565D834037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F0C21-681F-4AA9-B557-3F5220E9DB19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B052-88B8-4E4F-A5FB-6FDAE8C7D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BCCB7D-5ECC-4804-96C6-AE04626BA75C}" type="datetimeFigureOut">
              <a:rPr lang="ru-RU"/>
              <a:pPr>
                <a:defRPr/>
              </a:pPr>
              <a:t>15.06.2015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D11EFA-35F6-4CE4-B140-5736DED342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3321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2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  <p:sp>
        <p:nvSpPr>
          <p:cNvPr id="13323" name="Заголовок 1"/>
          <p:cNvSpPr txBox="1">
            <a:spLocks/>
          </p:cNvSpPr>
          <p:nvPr/>
        </p:nvSpPr>
        <p:spPr bwMode="auto">
          <a:xfrm>
            <a:off x="-252413" y="1571625"/>
            <a:ext cx="9396413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i="1" dirty="0">
                <a:latin typeface="Calibri" pitchFamily="34" charset="0"/>
              </a:rPr>
              <a:t>Основные характеристики районного бюджета муниципального района «Заполярный район»</a:t>
            </a:r>
            <a:r>
              <a:rPr lang="en-US" sz="2000" b="1" i="1" dirty="0">
                <a:latin typeface="Calibri" pitchFamily="34" charset="0"/>
              </a:rPr>
              <a:t> </a:t>
            </a:r>
            <a:r>
              <a:rPr lang="ru-RU" sz="2000" b="1" i="1" dirty="0">
                <a:latin typeface="Calibri" pitchFamily="34" charset="0"/>
              </a:rPr>
              <a:t>за </a:t>
            </a:r>
            <a:r>
              <a:rPr lang="ru-RU" sz="2000" b="1" i="1" dirty="0" smtClean="0">
                <a:latin typeface="Calibri" pitchFamily="34" charset="0"/>
              </a:rPr>
              <a:t>2014 </a:t>
            </a:r>
            <a:r>
              <a:rPr lang="ru-RU" sz="2000" b="1" i="1" dirty="0">
                <a:latin typeface="Calibri" pitchFamily="34" charset="0"/>
              </a:rPr>
              <a:t>год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489608"/>
              </p:ext>
            </p:extLst>
          </p:nvPr>
        </p:nvGraphicFramePr>
        <p:xfrm>
          <a:off x="203200" y="2543175"/>
          <a:ext cx="8890000" cy="3178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1513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Прямоугольник 5"/>
          <p:cNvSpPr>
            <a:spLocks noChangeArrowheads="1"/>
          </p:cNvSpPr>
          <p:nvPr/>
        </p:nvSpPr>
        <p:spPr bwMode="auto">
          <a:xfrm>
            <a:off x="142875" y="1714500"/>
            <a:ext cx="8858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Calibri" pitchFamily="34" charset="0"/>
              </a:rPr>
              <a:t> </a:t>
            </a:r>
            <a:r>
              <a:rPr lang="ru-RU" b="1" i="1" dirty="0">
                <a:latin typeface="Calibri" pitchFamily="34" charset="0"/>
              </a:rPr>
              <a:t>Всего расходы </a:t>
            </a:r>
            <a:r>
              <a:rPr lang="ru-RU" b="1" i="1" dirty="0" smtClean="0">
                <a:latin typeface="Calibri" pitchFamily="34" charset="0"/>
              </a:rPr>
              <a:t>2 062,2  </a:t>
            </a:r>
            <a:r>
              <a:rPr lang="ru-RU" b="1" i="1" dirty="0">
                <a:latin typeface="Calibri" pitchFamily="34" charset="0"/>
              </a:rPr>
              <a:t>млн. </a:t>
            </a:r>
            <a:r>
              <a:rPr lang="ru-RU" b="1" i="1" dirty="0" smtClean="0">
                <a:latin typeface="Calibri" pitchFamily="34" charset="0"/>
              </a:rPr>
              <a:t>рублей, </a:t>
            </a:r>
            <a:r>
              <a:rPr lang="ru-RU" b="1" i="1" dirty="0">
                <a:latin typeface="Calibri" pitchFamily="34" charset="0"/>
              </a:rPr>
              <a:t>или </a:t>
            </a:r>
            <a:r>
              <a:rPr lang="ru-RU" b="1" i="1" dirty="0" smtClean="0">
                <a:latin typeface="Calibri" pitchFamily="34" charset="0"/>
              </a:rPr>
              <a:t>98,1% </a:t>
            </a:r>
            <a:r>
              <a:rPr lang="ru-RU" b="1" i="1" dirty="0">
                <a:latin typeface="Calibri" pitchFamily="34" charset="0"/>
              </a:rPr>
              <a:t>от уточненного плана </a:t>
            </a:r>
            <a:r>
              <a:rPr lang="ru-RU" b="1" i="1" dirty="0" smtClean="0">
                <a:latin typeface="Calibri" pitchFamily="34" charset="0"/>
              </a:rPr>
              <a:t>2014 </a:t>
            </a:r>
            <a:r>
              <a:rPr lang="ru-RU" b="1" i="1" dirty="0">
                <a:latin typeface="Calibri" pitchFamily="34" charset="0"/>
              </a:rPr>
              <a:t>года</a:t>
            </a:r>
            <a:endParaRPr lang="ru-RU" sz="2000" dirty="0">
              <a:latin typeface="Calibri" pitchFamily="34" charset="0"/>
            </a:endParaRPr>
          </a:p>
        </p:txBody>
      </p:sp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941512"/>
              </p:ext>
            </p:extLst>
          </p:nvPr>
        </p:nvGraphicFramePr>
        <p:xfrm>
          <a:off x="142875" y="2276872"/>
          <a:ext cx="8963025" cy="379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15" name="TextBox 8"/>
          <p:cNvSpPr txBox="1">
            <a:spLocks noChangeArrowheads="1"/>
          </p:cNvSpPr>
          <p:nvPr/>
        </p:nvSpPr>
        <p:spPr bwMode="auto">
          <a:xfrm>
            <a:off x="0" y="142875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u="sng">
                <a:latin typeface="Calibri" pitchFamily="34" charset="0"/>
              </a:rPr>
              <a:t>Расходы районного бюджета на текущее содержание учреждений образования</a:t>
            </a:r>
          </a:p>
        </p:txBody>
      </p:sp>
      <p:sp>
        <p:nvSpPr>
          <p:cNvPr id="21516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год</a:t>
            </a:r>
            <a:endParaRPr lang="ru-RU" sz="2400" dirty="0">
              <a:solidFill>
                <a:srgbClr val="0070C0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2537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130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8" name="Прямоугольник 5"/>
          <p:cNvSpPr>
            <a:spLocks noChangeArrowheads="1"/>
          </p:cNvSpPr>
          <p:nvPr/>
        </p:nvSpPr>
        <p:spPr bwMode="auto">
          <a:xfrm>
            <a:off x="0" y="142875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latin typeface="Calibri" pitchFamily="34" charset="0"/>
              </a:rPr>
              <a:t>Структура  расходов на содержание учреждений образования </a:t>
            </a:r>
          </a:p>
          <a:p>
            <a:pPr algn="ctr"/>
            <a:r>
              <a:rPr lang="ru-RU" b="1" i="1" dirty="0" smtClean="0">
                <a:latin typeface="Calibri" pitchFamily="34" charset="0"/>
              </a:rPr>
              <a:t> по целевым направлениям</a:t>
            </a:r>
            <a:endParaRPr lang="ru-RU" b="1" i="1" dirty="0">
              <a:latin typeface="Calibri" pitchFamily="34" charset="0"/>
            </a:endParaRPr>
          </a:p>
        </p:txBody>
      </p:sp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4576465"/>
              </p:ext>
            </p:extLst>
          </p:nvPr>
        </p:nvGraphicFramePr>
        <p:xfrm>
          <a:off x="27780" y="1916832"/>
          <a:ext cx="8945563" cy="458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9" name="TextBox 8"/>
          <p:cNvSpPr txBox="1">
            <a:spLocks noChangeArrowheads="1"/>
          </p:cNvSpPr>
          <p:nvPr/>
        </p:nvSpPr>
        <p:spPr bwMode="auto">
          <a:xfrm>
            <a:off x="107504" y="1989138"/>
            <a:ext cx="3672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Calibri" pitchFamily="34" charset="0"/>
              </a:rPr>
              <a:t>Всего расходы </a:t>
            </a:r>
            <a:r>
              <a:rPr lang="ru-RU" b="1" dirty="0" smtClean="0">
                <a:latin typeface="Calibri" pitchFamily="34" charset="0"/>
              </a:rPr>
              <a:t>2 062,2 млн. рублей</a:t>
            </a:r>
            <a:endParaRPr lang="ru-RU" b="1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  <p:sp>
        <p:nvSpPr>
          <p:cNvPr id="22540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год</a:t>
            </a:r>
            <a:endParaRPr lang="ru-RU" sz="2400" dirty="0">
              <a:solidFill>
                <a:srgbClr val="0070C0"/>
              </a:solidFill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7651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770"/>
            <a:ext cx="9144000" cy="687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5"/>
          <p:cNvSpPr>
            <a:spLocks noChangeArrowheads="1"/>
          </p:cNvSpPr>
          <p:nvPr/>
        </p:nvSpPr>
        <p:spPr bwMode="auto">
          <a:xfrm>
            <a:off x="107950" y="1484313"/>
            <a:ext cx="8715375" cy="449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 dirty="0">
                <a:latin typeface="+mn-lt"/>
                <a:cs typeface="Arial" charset="0"/>
              </a:rPr>
              <a:t>Структура учреждений образования по состоянию на </a:t>
            </a:r>
            <a:r>
              <a:rPr lang="ru-RU" sz="2000" b="1" i="1" dirty="0" smtClean="0">
                <a:latin typeface="+mn-lt"/>
                <a:cs typeface="Arial" charset="0"/>
              </a:rPr>
              <a:t>01 января 2015 года</a:t>
            </a:r>
            <a:endParaRPr lang="ru-RU" sz="2000" b="1" i="1" dirty="0">
              <a:latin typeface="+mn-lt"/>
              <a:cs typeface="Arial" charset="0"/>
            </a:endParaRPr>
          </a:p>
          <a:p>
            <a:endParaRPr lang="en-US" sz="2000" b="1" i="1" dirty="0">
              <a:latin typeface="+mn-lt"/>
              <a:cs typeface="Arial" charset="0"/>
            </a:endParaRPr>
          </a:p>
          <a:p>
            <a:endParaRPr lang="ru-RU" sz="1700" b="1" i="1" dirty="0">
              <a:latin typeface="+mn-lt"/>
              <a:cs typeface="Arial" charset="0"/>
            </a:endParaRPr>
          </a:p>
          <a:p>
            <a:endParaRPr lang="en-US" sz="1700" b="1" i="1" dirty="0">
              <a:latin typeface="+mn-lt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700" b="1" dirty="0">
                <a:latin typeface="+mn-lt"/>
                <a:cs typeface="Arial" charset="0"/>
              </a:rPr>
              <a:t> Общеобразовательные школы-интернаты            </a:t>
            </a:r>
            <a:r>
              <a:rPr lang="ru-RU" sz="1700" b="1" dirty="0" smtClean="0">
                <a:latin typeface="+mn-lt"/>
                <a:cs typeface="Arial" charset="0"/>
              </a:rPr>
              <a:t>                        201           194         53,99</a:t>
            </a:r>
            <a:endParaRPr lang="ru-RU" sz="1700" b="1" dirty="0">
              <a:latin typeface="+mn-lt"/>
              <a:cs typeface="Arial" charset="0"/>
            </a:endParaRPr>
          </a:p>
          <a:p>
            <a:endParaRPr lang="ru-RU" sz="1700" b="1" i="1" dirty="0">
              <a:latin typeface="+mn-lt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700" b="1" dirty="0">
                <a:solidFill>
                  <a:srgbClr val="10253F"/>
                </a:solidFill>
                <a:latin typeface="+mn-lt"/>
                <a:cs typeface="Arial" charset="0"/>
              </a:rPr>
              <a:t> Общеобразовательные школы </a:t>
            </a:r>
            <a:r>
              <a:rPr lang="ru-RU" sz="1700" b="1" dirty="0" smtClean="0">
                <a:solidFill>
                  <a:srgbClr val="10253F"/>
                </a:solidFill>
                <a:latin typeface="+mn-lt"/>
                <a:cs typeface="Arial" charset="0"/>
              </a:rPr>
              <a:t> и </a:t>
            </a:r>
            <a:endParaRPr lang="ru-RU" sz="1700" b="1" dirty="0">
              <a:solidFill>
                <a:srgbClr val="10253F"/>
              </a:solidFill>
              <a:latin typeface="+mn-lt"/>
              <a:cs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ru-RU" sz="1700" b="1" dirty="0">
                <a:solidFill>
                  <a:srgbClr val="10253F"/>
                </a:solidFill>
                <a:latin typeface="+mn-lt"/>
                <a:cs typeface="Arial" charset="0"/>
              </a:rPr>
              <a:t>     школы – детские сады		          </a:t>
            </a:r>
            <a:r>
              <a:rPr lang="ru-RU" sz="1700" b="1" dirty="0" smtClean="0">
                <a:solidFill>
                  <a:srgbClr val="10253F"/>
                </a:solidFill>
                <a:latin typeface="+mn-lt"/>
                <a:cs typeface="Arial" charset="0"/>
              </a:rPr>
              <a:t>                                  2504</a:t>
            </a:r>
            <a:r>
              <a:rPr lang="ru-RU" sz="1700" b="1" dirty="0">
                <a:solidFill>
                  <a:srgbClr val="10253F"/>
                </a:solidFill>
                <a:latin typeface="+mn-lt"/>
                <a:cs typeface="Arial" charset="0"/>
              </a:rPr>
              <a:t>	 </a:t>
            </a:r>
            <a:r>
              <a:rPr lang="ru-RU" sz="1700" b="1" dirty="0" smtClean="0">
                <a:solidFill>
                  <a:srgbClr val="10253F"/>
                </a:solidFill>
                <a:latin typeface="+mn-lt"/>
                <a:cs typeface="Arial" charset="0"/>
              </a:rPr>
              <a:t>     851,25    394,27</a:t>
            </a:r>
            <a:endParaRPr lang="ru-RU" sz="1700" b="1" dirty="0">
              <a:solidFill>
                <a:srgbClr val="10253F"/>
              </a:solidFill>
              <a:latin typeface="+mn-lt"/>
              <a:cs typeface="Arial" charset="0"/>
            </a:endParaRPr>
          </a:p>
          <a:p>
            <a:pPr>
              <a:buFontTx/>
              <a:buChar char="-"/>
            </a:pPr>
            <a:endParaRPr lang="ru-RU" sz="1700" b="1" dirty="0">
              <a:solidFill>
                <a:srgbClr val="10253F"/>
              </a:solidFill>
              <a:latin typeface="+mn-lt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700" b="1" dirty="0">
                <a:solidFill>
                  <a:srgbClr val="10253F"/>
                </a:solidFill>
                <a:latin typeface="+mn-lt"/>
                <a:cs typeface="Arial" charset="0"/>
              </a:rPr>
              <a:t> Дошкольные образовательные учреждения 	</a:t>
            </a:r>
            <a:r>
              <a:rPr lang="ru-RU" sz="1700" b="1" dirty="0" smtClean="0">
                <a:solidFill>
                  <a:srgbClr val="10253F"/>
                </a:solidFill>
                <a:latin typeface="+mn-lt"/>
                <a:cs typeface="Arial" charset="0"/>
              </a:rPr>
              <a:t>                         1428         728,25         </a:t>
            </a:r>
            <a:r>
              <a:rPr lang="ru-RU" sz="1700" b="1" dirty="0">
                <a:solidFill>
                  <a:srgbClr val="10253F"/>
                </a:solidFill>
                <a:latin typeface="+mn-lt"/>
                <a:cs typeface="Arial" charset="0"/>
              </a:rPr>
              <a:t>-</a:t>
            </a:r>
          </a:p>
          <a:p>
            <a:endParaRPr lang="ru-RU" sz="1700" b="1" dirty="0">
              <a:solidFill>
                <a:srgbClr val="10253F"/>
              </a:solidFill>
              <a:latin typeface="+mn-lt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700" b="1" dirty="0">
                <a:solidFill>
                  <a:srgbClr val="10253F"/>
                </a:solidFill>
                <a:latin typeface="+mn-lt"/>
                <a:cs typeface="Arial" charset="0"/>
              </a:rPr>
              <a:t> Учреждения дополнительного образования 	    </a:t>
            </a:r>
            <a:r>
              <a:rPr lang="ru-RU" sz="1700" b="1" dirty="0" smtClean="0">
                <a:solidFill>
                  <a:srgbClr val="10253F"/>
                </a:solidFill>
                <a:latin typeface="+mn-lt"/>
                <a:cs typeface="Arial" charset="0"/>
              </a:rPr>
              <a:t>                       852</a:t>
            </a:r>
            <a:r>
              <a:rPr lang="ru-RU" sz="1700" b="1" dirty="0">
                <a:solidFill>
                  <a:srgbClr val="10253F"/>
                </a:solidFill>
                <a:latin typeface="+mn-lt"/>
                <a:cs typeface="Arial" charset="0"/>
              </a:rPr>
              <a:t>	       </a:t>
            </a:r>
            <a:r>
              <a:rPr lang="ru-RU" sz="1700" b="1" dirty="0" smtClean="0">
                <a:solidFill>
                  <a:srgbClr val="10253F"/>
                </a:solidFill>
                <a:latin typeface="+mn-lt"/>
                <a:cs typeface="Arial" charset="0"/>
              </a:rPr>
              <a:t>36,5         49,45</a:t>
            </a:r>
            <a:endParaRPr lang="ru-RU" sz="1700" b="1" dirty="0">
              <a:solidFill>
                <a:srgbClr val="10253F"/>
              </a:solidFill>
              <a:latin typeface="+mn-lt"/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endParaRPr lang="ru-RU" sz="1700" b="1" dirty="0">
              <a:solidFill>
                <a:srgbClr val="10253F"/>
              </a:solidFill>
              <a:latin typeface="+mn-lt"/>
              <a:cs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ru-RU" sz="1700" b="1" dirty="0">
                <a:solidFill>
                  <a:srgbClr val="10253F"/>
                </a:solidFill>
                <a:latin typeface="+mn-lt"/>
                <a:cs typeface="Arial" charset="0"/>
              </a:rPr>
              <a:t>				             итого       </a:t>
            </a:r>
            <a:r>
              <a:rPr lang="ru-RU" sz="1700" b="1" dirty="0" smtClean="0">
                <a:solidFill>
                  <a:srgbClr val="10253F"/>
                </a:solidFill>
                <a:latin typeface="+mn-lt"/>
                <a:cs typeface="Arial" charset="0"/>
              </a:rPr>
              <a:t>             4985          1810        497,71</a:t>
            </a:r>
            <a:endParaRPr lang="ru-RU" sz="1700" b="1" dirty="0">
              <a:solidFill>
                <a:srgbClr val="10253F"/>
              </a:solidFill>
              <a:latin typeface="+mn-lt"/>
              <a:cs typeface="Arial" charset="0"/>
            </a:endParaRPr>
          </a:p>
          <a:p>
            <a:pPr algn="ctr">
              <a:lnSpc>
                <a:spcPts val="1000"/>
              </a:lnSpc>
            </a:pPr>
            <a:endParaRPr lang="ru-RU" sz="1700" b="1" i="1" dirty="0">
              <a:solidFill>
                <a:srgbClr val="10253F"/>
              </a:solidFill>
              <a:latin typeface="+mn-lt"/>
              <a:cs typeface="Arial" charset="0"/>
            </a:endParaRPr>
          </a:p>
          <a:p>
            <a:r>
              <a:rPr lang="ru-RU" sz="1700" b="1" i="1" dirty="0">
                <a:solidFill>
                  <a:srgbClr val="10253F"/>
                </a:solidFill>
                <a:latin typeface="+mn-lt"/>
                <a:cs typeface="Arial" charset="0"/>
              </a:rPr>
              <a:t>Всего 55 образовательных  учреждения, </a:t>
            </a:r>
            <a:r>
              <a:rPr lang="ru-RU" sz="1700" b="1" i="1" dirty="0" smtClean="0">
                <a:solidFill>
                  <a:srgbClr val="10253F"/>
                </a:solidFill>
                <a:latin typeface="+mn-lt"/>
                <a:cs typeface="Arial" charset="0"/>
              </a:rPr>
              <a:t>4985 человек</a:t>
            </a:r>
            <a:r>
              <a:rPr lang="ru-RU" sz="1700" b="1" i="1" dirty="0">
                <a:solidFill>
                  <a:srgbClr val="10253F"/>
                </a:solidFill>
                <a:latin typeface="+mn-lt"/>
                <a:cs typeface="Arial" charset="0"/>
              </a:rPr>
              <a:t>, </a:t>
            </a:r>
            <a:endParaRPr lang="ru-RU" sz="1700" b="1" i="1" dirty="0" smtClean="0">
              <a:solidFill>
                <a:srgbClr val="10253F"/>
              </a:solidFill>
              <a:latin typeface="+mn-lt"/>
              <a:cs typeface="Arial" charset="0"/>
            </a:endParaRPr>
          </a:p>
          <a:p>
            <a:r>
              <a:rPr lang="ru-RU" sz="1700" b="1" i="1" dirty="0" smtClean="0">
                <a:solidFill>
                  <a:srgbClr val="10253F"/>
                </a:solidFill>
                <a:latin typeface="+mn-lt"/>
                <a:cs typeface="Arial" charset="0"/>
              </a:rPr>
              <a:t>из </a:t>
            </a:r>
            <a:r>
              <a:rPr lang="ru-RU" sz="1700" b="1" i="1" dirty="0">
                <a:solidFill>
                  <a:srgbClr val="10253F"/>
                </a:solidFill>
                <a:latin typeface="+mn-lt"/>
                <a:cs typeface="Arial" charset="0"/>
              </a:rPr>
              <a:t>них проживает в интернатах при школах </a:t>
            </a:r>
            <a:r>
              <a:rPr lang="ru-RU" sz="1700" b="1" i="1" dirty="0" smtClean="0">
                <a:solidFill>
                  <a:srgbClr val="10253F"/>
                </a:solidFill>
                <a:latin typeface="+mn-lt"/>
                <a:cs typeface="Arial" charset="0"/>
              </a:rPr>
              <a:t>- 296</a:t>
            </a:r>
            <a:r>
              <a:rPr lang="en-US" sz="1700" b="1" i="1" dirty="0" smtClean="0">
                <a:solidFill>
                  <a:srgbClr val="10253F"/>
                </a:solidFill>
                <a:latin typeface="+mn-lt"/>
                <a:cs typeface="Arial" charset="0"/>
              </a:rPr>
              <a:t>, </a:t>
            </a:r>
            <a:r>
              <a:rPr lang="ru-RU" sz="1700" b="1" i="1" dirty="0">
                <a:solidFill>
                  <a:srgbClr val="10253F"/>
                </a:solidFill>
                <a:latin typeface="+mn-lt"/>
                <a:cs typeface="Arial" charset="0"/>
              </a:rPr>
              <a:t>в школах-интернатах </a:t>
            </a:r>
            <a:r>
              <a:rPr lang="ru-RU" sz="1700" b="1" i="1" dirty="0" smtClean="0">
                <a:solidFill>
                  <a:srgbClr val="10253F"/>
                </a:solidFill>
                <a:latin typeface="+mn-lt"/>
                <a:cs typeface="Arial" charset="0"/>
              </a:rPr>
              <a:t>- 201</a:t>
            </a:r>
            <a:endParaRPr lang="ru-RU" sz="1700" b="1" i="1" dirty="0">
              <a:solidFill>
                <a:srgbClr val="10253F"/>
              </a:solidFill>
              <a:latin typeface="+mn-lt"/>
              <a:cs typeface="Arial" charset="0"/>
            </a:endParaRPr>
          </a:p>
        </p:txBody>
      </p:sp>
      <p:sp>
        <p:nvSpPr>
          <p:cNvPr id="27653" name="TextBox 6"/>
          <p:cNvSpPr txBox="1">
            <a:spLocks noChangeArrowheads="1"/>
          </p:cNvSpPr>
          <p:nvPr/>
        </p:nvSpPr>
        <p:spPr bwMode="auto">
          <a:xfrm>
            <a:off x="5364163" y="1916113"/>
            <a:ext cx="1428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контингент детей</a:t>
            </a: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6372225" y="1844675"/>
            <a:ext cx="14287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кол-во</a:t>
            </a:r>
          </a:p>
          <a:p>
            <a:pPr algn="ctr"/>
            <a:r>
              <a:rPr lang="ru-RU" sz="1600">
                <a:latin typeface="Calibri" pitchFamily="34" charset="0"/>
              </a:rPr>
              <a:t>штатных единиц</a:t>
            </a:r>
          </a:p>
        </p:txBody>
      </p:sp>
      <p:sp>
        <p:nvSpPr>
          <p:cNvPr id="27655" name="TextBox 7"/>
          <p:cNvSpPr txBox="1">
            <a:spLocks noChangeArrowheads="1"/>
          </p:cNvSpPr>
          <p:nvPr/>
        </p:nvSpPr>
        <p:spPr bwMode="auto">
          <a:xfrm>
            <a:off x="7308850" y="1844675"/>
            <a:ext cx="14287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кол-во</a:t>
            </a:r>
            <a:r>
              <a:rPr lang="ru-RU" sz="1600"/>
              <a:t> </a:t>
            </a:r>
            <a:r>
              <a:rPr lang="ru-RU" sz="1600">
                <a:latin typeface="Calibri" pitchFamily="34" charset="0"/>
              </a:rPr>
              <a:t>пед.</a:t>
            </a:r>
            <a:r>
              <a:rPr lang="ru-RU" sz="1600"/>
              <a:t> </a:t>
            </a:r>
          </a:p>
          <a:p>
            <a:pPr algn="ctr"/>
            <a:r>
              <a:rPr lang="ru-RU" sz="1600">
                <a:latin typeface="Calibri" pitchFamily="34" charset="0"/>
              </a:rPr>
              <a:t>ставок по тариф.</a:t>
            </a:r>
          </a:p>
        </p:txBody>
      </p:sp>
      <p:sp>
        <p:nvSpPr>
          <p:cNvPr id="27656" name="Line 13"/>
          <p:cNvSpPr>
            <a:spLocks noChangeShapeType="1"/>
          </p:cNvSpPr>
          <p:nvPr/>
        </p:nvSpPr>
        <p:spPr bwMode="auto">
          <a:xfrm>
            <a:off x="5867400" y="4868863"/>
            <a:ext cx="266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7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год</a:t>
            </a:r>
            <a:endParaRPr lang="ru-RU" sz="24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27658" name="Line 15"/>
          <p:cNvSpPr>
            <a:spLocks noChangeShapeType="1"/>
          </p:cNvSpPr>
          <p:nvPr/>
        </p:nvSpPr>
        <p:spPr bwMode="auto">
          <a:xfrm>
            <a:off x="5867400" y="2636838"/>
            <a:ext cx="266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39945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7632645"/>
              </p:ext>
            </p:extLst>
          </p:nvPr>
        </p:nvGraphicFramePr>
        <p:xfrm>
          <a:off x="197886" y="2276872"/>
          <a:ext cx="8963025" cy="379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946" name="TextBox 8"/>
          <p:cNvSpPr txBox="1">
            <a:spLocks noChangeArrowheads="1"/>
          </p:cNvSpPr>
          <p:nvPr/>
        </p:nvSpPr>
        <p:spPr bwMode="auto">
          <a:xfrm>
            <a:off x="0" y="1557338"/>
            <a:ext cx="91440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dirty="0"/>
              <a:t>Бюджетные инвестиции в объекты капитального строительства муниципальной собственности – </a:t>
            </a:r>
            <a:r>
              <a:rPr lang="ru-RU" b="1" i="1" dirty="0" smtClean="0"/>
              <a:t>1 138,3 </a:t>
            </a:r>
            <a:r>
              <a:rPr lang="ru-RU" b="1" i="1" dirty="0"/>
              <a:t>млн</a:t>
            </a:r>
            <a:r>
              <a:rPr lang="ru-RU" b="1" i="1" dirty="0" smtClean="0"/>
              <a:t>. рублей</a:t>
            </a:r>
            <a:endParaRPr lang="ru-RU" b="1" i="1" dirty="0">
              <a:solidFill>
                <a:srgbClr val="10253F"/>
              </a:solidFill>
            </a:endParaRPr>
          </a:p>
          <a:p>
            <a:pPr algn="ctr"/>
            <a:endParaRPr lang="ru-RU" b="1" u="sng" dirty="0">
              <a:latin typeface="Calibri" pitchFamily="34" charset="0"/>
            </a:endParaRPr>
          </a:p>
        </p:txBody>
      </p:sp>
      <p:sp>
        <p:nvSpPr>
          <p:cNvPr id="39947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6633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Заголовок 1"/>
          <p:cNvSpPr txBox="1">
            <a:spLocks/>
          </p:cNvSpPr>
          <p:nvPr/>
        </p:nvSpPr>
        <p:spPr bwMode="auto">
          <a:xfrm>
            <a:off x="-1" y="1484784"/>
            <a:ext cx="9144001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i="1" dirty="0">
                <a:latin typeface="Calibri" pitchFamily="34" charset="0"/>
              </a:rPr>
              <a:t>Социальная политика – </a:t>
            </a:r>
            <a:r>
              <a:rPr lang="ru-RU" sz="2400" b="1" i="1" dirty="0" smtClean="0">
                <a:latin typeface="Calibri" pitchFamily="34" charset="0"/>
              </a:rPr>
              <a:t>49,5 </a:t>
            </a:r>
            <a:r>
              <a:rPr lang="ru-RU" sz="2400" b="1" i="1" dirty="0">
                <a:latin typeface="Calibri" pitchFamily="34" charset="0"/>
              </a:rPr>
              <a:t>млн</a:t>
            </a:r>
            <a:r>
              <a:rPr lang="ru-RU" sz="2400" b="1" i="1" dirty="0" smtClean="0">
                <a:latin typeface="Calibri" pitchFamily="34" charset="0"/>
              </a:rPr>
              <a:t>. рублей</a:t>
            </a:r>
            <a:endParaRPr lang="ru-RU" sz="2400" b="1" i="1" dirty="0">
              <a:latin typeface="Calibri" pitchFamily="34" charset="0"/>
            </a:endParaRPr>
          </a:p>
        </p:txBody>
      </p:sp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9588662"/>
              </p:ext>
            </p:extLst>
          </p:nvPr>
        </p:nvGraphicFramePr>
        <p:xfrm>
          <a:off x="107949" y="1916832"/>
          <a:ext cx="8928101" cy="4206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635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44040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3813" y="0"/>
            <a:ext cx="92525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4611722"/>
              </p:ext>
            </p:extLst>
          </p:nvPr>
        </p:nvGraphicFramePr>
        <p:xfrm>
          <a:off x="67335" y="2060848"/>
          <a:ext cx="8990012" cy="4125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041" name="TextBox 8"/>
          <p:cNvSpPr txBox="1">
            <a:spLocks noChangeArrowheads="1"/>
          </p:cNvSpPr>
          <p:nvPr/>
        </p:nvSpPr>
        <p:spPr bwMode="auto">
          <a:xfrm>
            <a:off x="32572" y="1530085"/>
            <a:ext cx="9003924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Calibri" pitchFamily="34" charset="0"/>
              </a:rPr>
              <a:t>Расходы на реализацию </a:t>
            </a:r>
            <a:r>
              <a:rPr lang="ru-RU" b="1" i="1" dirty="0" smtClean="0">
                <a:latin typeface="Calibri" pitchFamily="34" charset="0"/>
              </a:rPr>
              <a:t>государственных и муниципальных программ</a:t>
            </a:r>
            <a:endParaRPr lang="ru-RU" b="1" i="1" dirty="0">
              <a:solidFill>
                <a:srgbClr val="10253F"/>
              </a:solidFill>
              <a:latin typeface="Calibri" pitchFamily="34" charset="0"/>
            </a:endParaRPr>
          </a:p>
          <a:p>
            <a:pPr algn="ctr"/>
            <a:endParaRPr lang="ru-RU" b="1" u="sng" dirty="0">
              <a:latin typeface="Calibri" pitchFamily="34" charset="0"/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46088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944" y="-75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0772150"/>
              </p:ext>
            </p:extLst>
          </p:nvPr>
        </p:nvGraphicFramePr>
        <p:xfrm>
          <a:off x="179512" y="1745526"/>
          <a:ext cx="8990012" cy="3978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089" name="TextBox 8"/>
          <p:cNvSpPr txBox="1">
            <a:spLocks noChangeArrowheads="1"/>
          </p:cNvSpPr>
          <p:nvPr/>
        </p:nvSpPr>
        <p:spPr bwMode="auto">
          <a:xfrm>
            <a:off x="18093" y="1547141"/>
            <a:ext cx="914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i="1" dirty="0">
                <a:latin typeface="+mj-lt"/>
              </a:rPr>
              <a:t>Межбюджетные трансферты бюджетам поселений из районного бюджета</a:t>
            </a:r>
            <a:endParaRPr lang="ru-RU" sz="1600" b="1" u="sng" dirty="0">
              <a:latin typeface="+mj-lt"/>
            </a:endParaRPr>
          </a:p>
        </p:txBody>
      </p:sp>
      <p:sp>
        <p:nvSpPr>
          <p:cNvPr id="46090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  <p:sp>
        <p:nvSpPr>
          <p:cNvPr id="46091" name="TextBox 8"/>
          <p:cNvSpPr txBox="1">
            <a:spLocks noChangeArrowheads="1"/>
          </p:cNvSpPr>
          <p:nvPr/>
        </p:nvSpPr>
        <p:spPr bwMode="auto">
          <a:xfrm>
            <a:off x="179512" y="5241064"/>
            <a:ext cx="860444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latin typeface="+mn-lt"/>
              </a:rPr>
              <a:t>Итого межбюджетные трансферты бюджетам поселений </a:t>
            </a:r>
            <a:r>
              <a:rPr lang="ru-RU" sz="1600" b="1" i="1" dirty="0" smtClean="0">
                <a:latin typeface="+mn-lt"/>
              </a:rPr>
              <a:t>– 754,6 млн. рублей</a:t>
            </a:r>
            <a:endParaRPr lang="ru-RU" sz="1600" b="1" u="sng" dirty="0"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9155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Box 8"/>
          <p:cNvSpPr txBox="1">
            <a:spLocks noChangeArrowheads="1"/>
          </p:cNvSpPr>
          <p:nvPr/>
        </p:nvSpPr>
        <p:spPr bwMode="auto">
          <a:xfrm>
            <a:off x="1071563" y="3071813"/>
            <a:ext cx="69294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 u="sng">
                <a:latin typeface="Calibri" pitchFamily="34" charset="0"/>
              </a:rPr>
              <a:t>СПАСИБО ЗА ВНИМАНИЕ</a:t>
            </a:r>
            <a:r>
              <a:rPr lang="en-US" sz="4400" b="1" i="1" u="sng">
                <a:latin typeface="Calibri" pitchFamily="34" charset="0"/>
              </a:rPr>
              <a:t>!</a:t>
            </a:r>
            <a:endParaRPr lang="ru-RU" sz="4400" b="1" i="1" u="sng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45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Заголовок 1"/>
          <p:cNvSpPr txBox="1">
            <a:spLocks/>
          </p:cNvSpPr>
          <p:nvPr/>
        </p:nvSpPr>
        <p:spPr bwMode="auto">
          <a:xfrm>
            <a:off x="142875" y="1357313"/>
            <a:ext cx="9001125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i="1" dirty="0">
                <a:latin typeface="Calibri" pitchFamily="34" charset="0"/>
              </a:rPr>
              <a:t>Структура доходов районного бюджета муниципального района "Заполярный район" </a:t>
            </a:r>
            <a:r>
              <a:rPr lang="ru-RU" sz="2000" b="1" i="1" dirty="0" smtClean="0">
                <a:latin typeface="Calibri" pitchFamily="34" charset="0"/>
              </a:rPr>
              <a:t>за </a:t>
            </a:r>
            <a:r>
              <a:rPr lang="ru-RU" sz="2000" b="1" i="1" dirty="0" smtClean="0">
                <a:latin typeface="Calibri" pitchFamily="34" charset="0"/>
              </a:rPr>
              <a:t>2014 год</a:t>
            </a:r>
            <a:endParaRPr lang="ru-RU" sz="2000" b="1" i="1" dirty="0">
              <a:latin typeface="Calibri" pitchFamily="34" charset="0"/>
            </a:endParaRPr>
          </a:p>
        </p:txBody>
      </p:sp>
      <p:graphicFrame>
        <p:nvGraphicFramePr>
          <p:cNvPr id="2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890636"/>
              </p:ext>
            </p:extLst>
          </p:nvPr>
        </p:nvGraphicFramePr>
        <p:xfrm>
          <a:off x="121443" y="2780928"/>
          <a:ext cx="8901113" cy="3387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347" name="TextBox 1"/>
          <p:cNvSpPr txBox="1">
            <a:spLocks noChangeArrowheads="1"/>
          </p:cNvSpPr>
          <p:nvPr/>
        </p:nvSpPr>
        <p:spPr bwMode="auto">
          <a:xfrm>
            <a:off x="214313" y="2214563"/>
            <a:ext cx="8786812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600" b="1" dirty="0">
                <a:latin typeface="Calibri" pitchFamily="34" charset="0"/>
              </a:rPr>
              <a:t>Районный бюджет за </a:t>
            </a:r>
            <a:r>
              <a:rPr lang="ru-RU" sz="1600" b="1" dirty="0" smtClean="0">
                <a:latin typeface="Calibri" pitchFamily="34" charset="0"/>
              </a:rPr>
              <a:t>2014  </a:t>
            </a:r>
            <a:r>
              <a:rPr lang="ru-RU" sz="1600" b="1" dirty="0">
                <a:latin typeface="Calibri" pitchFamily="34" charset="0"/>
              </a:rPr>
              <a:t>год  исполнен  по доходам  в целом  на сумму </a:t>
            </a:r>
            <a:r>
              <a:rPr lang="ru-RU" sz="1600" b="1" dirty="0" smtClean="0">
                <a:latin typeface="Calibri" pitchFamily="34" charset="0"/>
              </a:rPr>
              <a:t>4 638,8 </a:t>
            </a:r>
            <a:r>
              <a:rPr lang="ru-RU" sz="1600" b="1" dirty="0">
                <a:latin typeface="Calibri" pitchFamily="34" charset="0"/>
              </a:rPr>
              <a:t>млн. рублей при уточненном плане  </a:t>
            </a:r>
            <a:r>
              <a:rPr lang="ru-RU" sz="1600" b="1" dirty="0" smtClean="0">
                <a:latin typeface="Calibri" pitchFamily="34" charset="0"/>
              </a:rPr>
              <a:t>4 518,4 млн</a:t>
            </a:r>
            <a:r>
              <a:rPr lang="ru-RU" sz="1600" b="1" dirty="0">
                <a:latin typeface="Calibri" pitchFamily="34" charset="0"/>
              </a:rPr>
              <a:t>. рублей  или </a:t>
            </a:r>
            <a:r>
              <a:rPr lang="ru-RU" sz="1600" b="1" dirty="0" smtClean="0">
                <a:latin typeface="Calibri" pitchFamily="34" charset="0"/>
              </a:rPr>
              <a:t>102,7</a:t>
            </a:r>
            <a:r>
              <a:rPr lang="ru-RU" sz="1600" b="1" dirty="0">
                <a:latin typeface="Calibri" pitchFamily="34" charset="0"/>
              </a:rPr>
              <a:t>%</a:t>
            </a:r>
          </a:p>
        </p:txBody>
      </p:sp>
      <p:sp>
        <p:nvSpPr>
          <p:cNvPr id="14348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5369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94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Прямоугольник 7"/>
          <p:cNvSpPr>
            <a:spLocks noChangeArrowheads="1"/>
          </p:cNvSpPr>
          <p:nvPr/>
        </p:nvSpPr>
        <p:spPr bwMode="auto">
          <a:xfrm>
            <a:off x="-142875" y="142875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latin typeface="Calibri" pitchFamily="34" charset="0"/>
              </a:rPr>
              <a:t>Налоговые и неналоговые доходы </a:t>
            </a:r>
            <a:r>
              <a:rPr lang="ru-RU" sz="2000" b="1" i="1" dirty="0" smtClean="0">
                <a:latin typeface="Calibri" pitchFamily="34" charset="0"/>
              </a:rPr>
              <a:t>- 1 622,0 </a:t>
            </a:r>
            <a:r>
              <a:rPr lang="ru-RU" sz="2000" b="1" i="1" dirty="0">
                <a:latin typeface="Calibri" pitchFamily="34" charset="0"/>
              </a:rPr>
              <a:t>млн</a:t>
            </a:r>
            <a:r>
              <a:rPr lang="ru-RU" sz="2000" b="1" i="1" dirty="0" smtClean="0">
                <a:latin typeface="Calibri" pitchFamily="34" charset="0"/>
              </a:rPr>
              <a:t>. рублей</a:t>
            </a:r>
            <a:endParaRPr lang="ru-RU" sz="2000" dirty="0">
              <a:latin typeface="Calibri" pitchFamily="34" charset="0"/>
            </a:endParaRP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351380"/>
              </p:ext>
            </p:extLst>
          </p:nvPr>
        </p:nvGraphicFramePr>
        <p:xfrm>
          <a:off x="124863" y="1825625"/>
          <a:ext cx="8812213" cy="4079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71" name="TextBox 8"/>
          <p:cNvSpPr txBox="1">
            <a:spLocks noChangeArrowheads="1"/>
          </p:cNvSpPr>
          <p:nvPr/>
        </p:nvSpPr>
        <p:spPr bwMode="auto">
          <a:xfrm>
            <a:off x="142875" y="5380038"/>
            <a:ext cx="87153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latin typeface="Calibri" pitchFamily="34" charset="0"/>
              </a:rPr>
              <a:t>Уточненный план на </a:t>
            </a:r>
            <a:r>
              <a:rPr lang="ru-RU" sz="1400" dirty="0" smtClean="0">
                <a:latin typeface="Calibri" pitchFamily="34" charset="0"/>
              </a:rPr>
              <a:t>2014 </a:t>
            </a:r>
            <a:r>
              <a:rPr lang="ru-RU" sz="1400" dirty="0">
                <a:latin typeface="Calibri" pitchFamily="34" charset="0"/>
              </a:rPr>
              <a:t>год по налоговым и неналоговым доходам </a:t>
            </a:r>
            <a:r>
              <a:rPr lang="ru-RU" sz="1400" dirty="0" smtClean="0">
                <a:latin typeface="Calibri" pitchFamily="34" charset="0"/>
              </a:rPr>
              <a:t>составил </a:t>
            </a:r>
            <a:r>
              <a:rPr lang="ru-RU" sz="1400" b="1" dirty="0" smtClean="0">
                <a:latin typeface="Calibri" pitchFamily="34" charset="0"/>
              </a:rPr>
              <a:t>1 306,5 </a:t>
            </a:r>
            <a:r>
              <a:rPr lang="ru-RU" sz="1400" dirty="0">
                <a:latin typeface="Calibri" pitchFamily="34" charset="0"/>
              </a:rPr>
              <a:t>млн. </a:t>
            </a:r>
            <a:r>
              <a:rPr lang="ru-RU" sz="1400" dirty="0" smtClean="0">
                <a:latin typeface="Calibri" pitchFamily="34" charset="0"/>
              </a:rPr>
              <a:t>рублей, </a:t>
            </a:r>
            <a:r>
              <a:rPr lang="ru-RU" sz="1400" dirty="0">
                <a:latin typeface="Calibri" pitchFamily="34" charset="0"/>
              </a:rPr>
              <a:t>фактически получено доходов </a:t>
            </a:r>
            <a:r>
              <a:rPr lang="ru-RU" sz="1400" b="1" dirty="0" smtClean="0">
                <a:latin typeface="Calibri" pitchFamily="34" charset="0"/>
              </a:rPr>
              <a:t>1 622,0</a:t>
            </a:r>
            <a:r>
              <a:rPr lang="en-US" sz="1400" b="1" dirty="0" smtClean="0">
                <a:latin typeface="Calibri" pitchFamily="34" charset="0"/>
              </a:rPr>
              <a:t> </a:t>
            </a:r>
            <a:r>
              <a:rPr lang="ru-RU" sz="1400" dirty="0">
                <a:latin typeface="Calibri" pitchFamily="34" charset="0"/>
              </a:rPr>
              <a:t>млн. </a:t>
            </a:r>
            <a:r>
              <a:rPr lang="ru-RU" sz="1400" dirty="0" smtClean="0">
                <a:latin typeface="Calibri" pitchFamily="34" charset="0"/>
              </a:rPr>
              <a:t>рублей, </a:t>
            </a:r>
            <a:r>
              <a:rPr lang="ru-RU" sz="1400" b="1" dirty="0">
                <a:latin typeface="Calibri" pitchFamily="34" charset="0"/>
              </a:rPr>
              <a:t>поступило сверх плана </a:t>
            </a:r>
            <a:r>
              <a:rPr lang="ru-RU" sz="1400" b="1" dirty="0" smtClean="0">
                <a:latin typeface="Calibri" pitchFamily="34" charset="0"/>
              </a:rPr>
              <a:t>315,5 </a:t>
            </a:r>
            <a:r>
              <a:rPr lang="ru-RU" sz="1400" b="1" dirty="0">
                <a:latin typeface="Calibri" pitchFamily="34" charset="0"/>
              </a:rPr>
              <a:t>млн. </a:t>
            </a:r>
            <a:r>
              <a:rPr lang="ru-RU" sz="1400" b="1" dirty="0" smtClean="0">
                <a:latin typeface="Calibri" pitchFamily="34" charset="0"/>
              </a:rPr>
              <a:t>рублей</a:t>
            </a:r>
            <a:r>
              <a:rPr lang="ru-RU" sz="1400" dirty="0" smtClean="0">
                <a:latin typeface="Calibri" pitchFamily="34" charset="0"/>
              </a:rPr>
              <a:t>.  </a:t>
            </a:r>
            <a:r>
              <a:rPr lang="ru-RU" sz="1400" dirty="0">
                <a:latin typeface="Calibri" pitchFamily="34" charset="0"/>
              </a:rPr>
              <a:t>В процентном выражении исполнение плана по налоговым и неналоговым доходам </a:t>
            </a:r>
            <a:r>
              <a:rPr lang="ru-RU" sz="1400" dirty="0" smtClean="0">
                <a:latin typeface="Calibri" pitchFamily="34" charset="0"/>
              </a:rPr>
              <a:t>составило </a:t>
            </a:r>
            <a:r>
              <a:rPr lang="ru-RU" sz="1400" b="1" dirty="0" smtClean="0">
                <a:latin typeface="Calibri" pitchFamily="34" charset="0"/>
              </a:rPr>
              <a:t>124,2%</a:t>
            </a:r>
            <a:r>
              <a:rPr lang="ru-RU" sz="1400" dirty="0" smtClean="0">
                <a:latin typeface="Calibri" pitchFamily="34" charset="0"/>
              </a:rPr>
              <a:t>.</a:t>
            </a:r>
            <a:endParaRPr lang="ru-RU" sz="1400" dirty="0">
              <a:latin typeface="Calibri" pitchFamily="34" charset="0"/>
            </a:endParaRPr>
          </a:p>
        </p:txBody>
      </p:sp>
      <p:sp>
        <p:nvSpPr>
          <p:cNvPr id="15372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6387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Заголовок 1"/>
          <p:cNvSpPr txBox="1">
            <a:spLocks/>
          </p:cNvSpPr>
          <p:nvPr/>
        </p:nvSpPr>
        <p:spPr bwMode="auto">
          <a:xfrm>
            <a:off x="323528" y="1643063"/>
            <a:ext cx="846328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1700" b="1" i="1" dirty="0">
                <a:latin typeface="Calibri" pitchFamily="34" charset="0"/>
              </a:rPr>
              <a:t>Структура безвозмездных поступлений за </a:t>
            </a:r>
            <a:r>
              <a:rPr lang="ru-RU" sz="1700" b="1" i="1" dirty="0" smtClean="0">
                <a:latin typeface="Calibri" pitchFamily="34" charset="0"/>
              </a:rPr>
              <a:t>2014 год</a:t>
            </a:r>
            <a:r>
              <a:rPr lang="en-US" sz="1700" b="1" i="1" dirty="0" smtClean="0">
                <a:latin typeface="Calibri" pitchFamily="34" charset="0"/>
              </a:rPr>
              <a:t> </a:t>
            </a:r>
            <a:r>
              <a:rPr lang="ru-RU" sz="1700" b="1" i="1" dirty="0">
                <a:latin typeface="Calibri" pitchFamily="34" charset="0"/>
              </a:rPr>
              <a:t>по источникам поступлений</a:t>
            </a:r>
            <a:r>
              <a:rPr lang="en-US" sz="1700" b="1" i="1" dirty="0">
                <a:latin typeface="Calibri" pitchFamily="34" charset="0"/>
              </a:rPr>
              <a:t>   </a:t>
            </a:r>
            <a:endParaRPr lang="ru-RU" sz="1700" b="1" i="1" dirty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800" b="1" i="1" dirty="0">
                <a:latin typeface="Calibri" pitchFamily="34" charset="0"/>
              </a:rPr>
              <a:t> </a:t>
            </a:r>
          </a:p>
          <a:p>
            <a:pPr>
              <a:lnSpc>
                <a:spcPct val="80000"/>
              </a:lnSpc>
            </a:pPr>
            <a:endParaRPr lang="ru-RU" sz="800" b="1" i="1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6455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069106"/>
              </p:ext>
            </p:extLst>
          </p:nvPr>
        </p:nvGraphicFramePr>
        <p:xfrm>
          <a:off x="413221" y="2227237"/>
          <a:ext cx="8317557" cy="3776305"/>
        </p:xfrm>
        <a:graphic>
          <a:graphicData uri="http://schemas.openxmlformats.org/drawingml/2006/table">
            <a:tbl>
              <a:tblPr/>
              <a:tblGrid>
                <a:gridCol w="2660650"/>
                <a:gridCol w="1355725"/>
                <a:gridCol w="1517650"/>
                <a:gridCol w="1199356"/>
                <a:gridCol w="1584176"/>
              </a:tblGrid>
              <a:tr h="108067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Наименование показателя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Утверждено на 2014 год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Кассовое исполнение за 2014 год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исполнения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Доля в общем объеме (%)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Безвозмездные поступления, в </a:t>
                      </a:r>
                      <a:r>
                        <a:rPr kumimoji="0" lang="ru-RU" sz="1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т.ч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.: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3 252,9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132,1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96,3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 из областного бюджета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1 131,3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1 131,3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36,1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 из окружного бюджета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2 034,9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1 923,9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94,5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61,4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 из бюджетов поселений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76,7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66,9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87,2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2,2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 прочие безвозмездные поступления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100,0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0,3</a:t>
                      </a:r>
                    </a:p>
                  </a:txBody>
                  <a:tcPr marL="43200" marR="5462" marT="5462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33" name="TextBox 12"/>
          <p:cNvSpPr txBox="1">
            <a:spLocks noChangeArrowheads="1"/>
          </p:cNvSpPr>
          <p:nvPr/>
        </p:nvSpPr>
        <p:spPr bwMode="auto">
          <a:xfrm>
            <a:off x="7529930" y="1912589"/>
            <a:ext cx="1643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 smtClean="0">
                <a:latin typeface="Calibri" pitchFamily="34" charset="0"/>
              </a:rPr>
              <a:t>    (</a:t>
            </a:r>
            <a:r>
              <a:rPr lang="ru-RU" sz="1200" dirty="0">
                <a:latin typeface="Calibri" pitchFamily="34" charset="0"/>
              </a:rPr>
              <a:t>млн. </a:t>
            </a:r>
            <a:r>
              <a:rPr lang="ru-RU" sz="1200" dirty="0" smtClean="0">
                <a:latin typeface="Calibri" pitchFamily="34" charset="0"/>
              </a:rPr>
              <a:t>рублей)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16434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207847"/>
              </p:ext>
            </p:extLst>
          </p:nvPr>
        </p:nvGraphicFramePr>
        <p:xfrm>
          <a:off x="0" y="260648"/>
          <a:ext cx="8743950" cy="629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8440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8000764"/>
              </p:ext>
            </p:extLst>
          </p:nvPr>
        </p:nvGraphicFramePr>
        <p:xfrm>
          <a:off x="84137" y="1340768"/>
          <a:ext cx="9059863" cy="481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41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81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Заголовок 1"/>
          <p:cNvSpPr txBox="1">
            <a:spLocks/>
          </p:cNvSpPr>
          <p:nvPr/>
        </p:nvSpPr>
        <p:spPr bwMode="auto">
          <a:xfrm>
            <a:off x="400066" y="1412776"/>
            <a:ext cx="8352929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ru-RU" sz="1700" b="1" i="1" dirty="0">
                <a:latin typeface="+mj-lt"/>
              </a:rPr>
              <a:t>Ведомственная структура расходов районного бюджета </a:t>
            </a:r>
            <a:endParaRPr lang="ru-RU" sz="1700" b="1" i="1" dirty="0" smtClean="0">
              <a:latin typeface="+mj-lt"/>
            </a:endParaRPr>
          </a:p>
          <a:p>
            <a:pPr algn="r">
              <a:lnSpc>
                <a:spcPct val="80000"/>
              </a:lnSpc>
            </a:pPr>
            <a:r>
              <a:rPr lang="ru-RU" sz="1100" i="1" dirty="0" err="1" smtClean="0">
                <a:latin typeface="+mj-lt"/>
              </a:rPr>
              <a:t>млн.рублей</a:t>
            </a:r>
            <a:r>
              <a:rPr lang="ru-RU" sz="1100" i="1" dirty="0" smtClean="0">
                <a:latin typeface="+mj-lt"/>
              </a:rPr>
              <a:t> </a:t>
            </a:r>
            <a:endParaRPr lang="ru-RU" sz="1100" i="1" dirty="0"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ru-RU" sz="800" b="1" i="1" dirty="0">
                <a:latin typeface="Calibri" pitchFamily="34" charset="0"/>
              </a:rPr>
              <a:t> </a:t>
            </a:r>
          </a:p>
          <a:p>
            <a:pPr>
              <a:lnSpc>
                <a:spcPct val="80000"/>
              </a:lnSpc>
            </a:pPr>
            <a:endParaRPr lang="ru-RU" sz="800" b="1" i="1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30010" name="Group 3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799916"/>
              </p:ext>
            </p:extLst>
          </p:nvPr>
        </p:nvGraphicFramePr>
        <p:xfrm>
          <a:off x="395287" y="1780882"/>
          <a:ext cx="8353425" cy="4320480"/>
        </p:xfrm>
        <a:graphic>
          <a:graphicData uri="http://schemas.openxmlformats.org/drawingml/2006/table">
            <a:tbl>
              <a:tblPr/>
              <a:tblGrid>
                <a:gridCol w="3225800"/>
                <a:gridCol w="628650"/>
                <a:gridCol w="1365250"/>
                <a:gridCol w="1225550"/>
                <a:gridCol w="1260475"/>
                <a:gridCol w="647700"/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Код ГРБС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Уточненный план на 2014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Кассовое исполнение за 2014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Отклонение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% исп.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5 159,9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4 663,3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-496,6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том числе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8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Администрация муниципального района "Заполярный район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411,9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391,2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-20,7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95,0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33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Управление финансов Администрации муниципального района "Заполярный 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563,6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518,0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-45,6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Совет муниципального района "Заполярный 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97,7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Управление муниципального имущества Администрации муниципального района "Заполярный 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37,1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-6,6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7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Управление образования Администрации муниципального района "Заполярный 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2 186,9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2 143,6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-43,3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Управление жилищно-коммунального хозяйства и строительства Администрации муниципального района "Заполярный район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1 919,4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1 540,2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-379,2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7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Контрольно-счетная палата Заполярного района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046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19,5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18,8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-0,7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96,4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53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9465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Заголовок 1"/>
          <p:cNvSpPr txBox="1">
            <a:spLocks/>
          </p:cNvSpPr>
          <p:nvPr/>
        </p:nvSpPr>
        <p:spPr bwMode="auto">
          <a:xfrm>
            <a:off x="-252413" y="1357313"/>
            <a:ext cx="939641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 i="1" dirty="0">
                <a:latin typeface="Calibri" pitchFamily="34" charset="0"/>
              </a:rPr>
              <a:t>Структура расходов районного бюджета за  </a:t>
            </a:r>
            <a:r>
              <a:rPr lang="ru-RU" b="1" i="1" dirty="0" smtClean="0">
                <a:latin typeface="Calibri" pitchFamily="34" charset="0"/>
              </a:rPr>
              <a:t>2014</a:t>
            </a:r>
            <a:r>
              <a:rPr lang="en-US" b="1" i="1" dirty="0" smtClean="0">
                <a:latin typeface="Calibri" pitchFamily="34" charset="0"/>
              </a:rPr>
              <a:t> </a:t>
            </a:r>
            <a:r>
              <a:rPr lang="ru-RU" b="1" i="1" dirty="0">
                <a:latin typeface="Calibri" pitchFamily="34" charset="0"/>
              </a:rPr>
              <a:t>год  по целевым направлениям</a:t>
            </a:r>
          </a:p>
        </p:txBody>
      </p:sp>
      <p:graphicFrame>
        <p:nvGraphicFramePr>
          <p:cNvPr id="2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6660284"/>
              </p:ext>
            </p:extLst>
          </p:nvPr>
        </p:nvGraphicFramePr>
        <p:xfrm>
          <a:off x="168275" y="1870479"/>
          <a:ext cx="8761413" cy="5011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67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1987" name="Picture 2" descr="E:\ФОН ДЛЯ ОТЧЕТА ГЛ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3268" name="Group 5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684816"/>
              </p:ext>
            </p:extLst>
          </p:nvPr>
        </p:nvGraphicFramePr>
        <p:xfrm>
          <a:off x="107950" y="908050"/>
          <a:ext cx="8640514" cy="4907728"/>
        </p:xfrm>
        <a:graphic>
          <a:graphicData uri="http://schemas.openxmlformats.org/drawingml/2006/table">
            <a:tbl>
              <a:tblPr/>
              <a:tblGrid>
                <a:gridCol w="3771900"/>
                <a:gridCol w="546100"/>
                <a:gridCol w="1154162"/>
                <a:gridCol w="1008112"/>
                <a:gridCol w="1008112"/>
                <a:gridCol w="1152128"/>
              </a:tblGrid>
              <a:tr h="190500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0100"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Структура и расходы на содержание органов местного самоуправления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муниципального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района "Заполярный район"</a:t>
                      </a: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63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Наименование структурных подразделений Администрации и Совета Заполярного района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Утверждено должностей в штатном расписании на 2014 год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Расходы на содержание ОМСУ ЗР 2014 год (млн. рублей)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том числе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8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технический персонал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37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Администрация МР "Заполярный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143,9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Совет муниципального района "Заполярный 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КСП Заполярного района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18,9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Управление муниципального имущества Администрации МР "Заполярный 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17,1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Управление жилищно-коммунального хозяйства и строительства Администрации МР "Заполярный 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Управление финансов Администрации МР "Заполярный 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31,6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Управление образования Администрации МР "Заполярный район"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39,6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Всего по МР "Заполярный район"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293,7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66" name="Прямоугольник 4"/>
          <p:cNvSpPr>
            <a:spLocks noChangeArrowheads="1"/>
          </p:cNvSpPr>
          <p:nvPr/>
        </p:nvSpPr>
        <p:spPr bwMode="auto">
          <a:xfrm>
            <a:off x="3143250" y="142875"/>
            <a:ext cx="5786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Отчет об исполнении районного бюджета за </a:t>
            </a:r>
            <a:r>
              <a:rPr lang="ru-RU" sz="2400" dirty="0" smtClean="0">
                <a:solidFill>
                  <a:srgbClr val="0070C0"/>
                </a:solidFill>
                <a:latin typeface="Impact" pitchFamily="34" charset="0"/>
              </a:rPr>
              <a:t>2014</a:t>
            </a:r>
            <a:r>
              <a:rPr lang="en-US" sz="2400" dirty="0" smtClean="0">
                <a:solidFill>
                  <a:srgbClr val="0070C0"/>
                </a:solidFill>
                <a:latin typeface="Impact" pitchFamily="34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Impact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5549</TotalTime>
  <Words>1122</Words>
  <Application>Microsoft Office PowerPoint</Application>
  <PresentationFormat>Экран (4:3)</PresentationFormat>
  <Paragraphs>346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Батманова Светлана Юрьевна</cp:lastModifiedBy>
  <cp:revision>374</cp:revision>
  <cp:lastPrinted>2015-06-08T14:08:18Z</cp:lastPrinted>
  <dcterms:created xsi:type="dcterms:W3CDTF">2012-04-20T06:52:56Z</dcterms:created>
  <dcterms:modified xsi:type="dcterms:W3CDTF">2015-06-15T12:15:08Z</dcterms:modified>
</cp:coreProperties>
</file>