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4" r:id="rId4"/>
    <p:sldId id="280" r:id="rId5"/>
    <p:sldId id="279" r:id="rId6"/>
    <p:sldId id="263" r:id="rId7"/>
    <p:sldId id="286" r:id="rId8"/>
    <p:sldId id="261" r:id="rId9"/>
    <p:sldId id="262" r:id="rId10"/>
    <p:sldId id="260" r:id="rId11"/>
    <p:sldId id="259" r:id="rId12"/>
    <p:sldId id="258" r:id="rId13"/>
    <p:sldId id="288" r:id="rId14"/>
    <p:sldId id="270" r:id="rId15"/>
    <p:sldId id="289" r:id="rId16"/>
    <p:sldId id="291" r:id="rId17"/>
    <p:sldId id="290" r:id="rId18"/>
    <p:sldId id="28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443" autoAdjust="0"/>
    <p:restoredTop sz="94660"/>
  </p:normalViewPr>
  <p:slideViewPr>
    <p:cSldViewPr>
      <p:cViewPr varScale="1">
        <p:scale>
          <a:sx n="73" d="100"/>
          <a:sy n="73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F1810-D314-41BD-889E-822E00CDA5D2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EFE5C-BD8D-4937-B7D0-1E647896B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01840-4562-43CA-914D-3FF390CF71A9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E36A0-A795-4A6A-A4F8-7629E5886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7ECEF-FD6B-4CCE-9711-8C36F95092F0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C68F5-949F-49B3-8C88-749893BD0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043E-8BBB-4178-B10C-8BB527830278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3B639-3FEC-491B-A27A-B0D080376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49A95-AB92-497B-9F61-185CC515B64E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3F51F-8D24-46F9-9A30-6C25F80C4E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0C829-09EA-486B-A28E-E8885EE2D292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E4D82-2289-48CA-AE9D-E7AB28AEC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CC848-571F-41C6-A1E0-14559CF02499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C388A-3AB2-467A-B6CB-39C828327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C7BC6-D3BA-4E7E-8C34-E76E3E436FB7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B0C55-FCAF-46A1-8553-D350A9417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50DD8-3B66-4720-8C87-D086BF848DB9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FAE1B-B582-4EE5-B1CD-D4BA5A269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6C8AD-DC05-4E41-A9B4-58D41F5CC928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D7ACF-2E23-4E87-850C-565D834037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F0C21-681F-4AA9-B557-3F5220E9DB19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B052-88B8-4E4F-A5FB-6FDAE8C7D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BCCB7D-5ECC-4804-96C6-AE04626BA75C}" type="datetimeFigureOut">
              <a:rPr lang="ru-RU"/>
              <a:pPr>
                <a:defRPr/>
              </a:pPr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D11EFA-35F6-4CE4-B140-5736DED342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3321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2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  <p:sp>
        <p:nvSpPr>
          <p:cNvPr id="13323" name="Заголовок 1"/>
          <p:cNvSpPr txBox="1">
            <a:spLocks/>
          </p:cNvSpPr>
          <p:nvPr/>
        </p:nvSpPr>
        <p:spPr bwMode="auto">
          <a:xfrm>
            <a:off x="-252413" y="1571625"/>
            <a:ext cx="9396413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i="1">
                <a:latin typeface="Calibri" pitchFamily="34" charset="0"/>
              </a:rPr>
              <a:t>Основные характеристики районного бюджета муниципального района «Заполярный район»</a:t>
            </a:r>
            <a:r>
              <a:rPr lang="en-US" sz="2000" b="1" i="1">
                <a:latin typeface="Calibri" pitchFamily="34" charset="0"/>
              </a:rPr>
              <a:t> </a:t>
            </a:r>
            <a:r>
              <a:rPr lang="ru-RU" sz="2000" b="1" i="1">
                <a:latin typeface="Calibri" pitchFamily="34" charset="0"/>
              </a:rPr>
              <a:t>за 2013 год</a:t>
            </a:r>
          </a:p>
        </p:txBody>
      </p:sp>
      <p:graphicFrame>
        <p:nvGraphicFramePr>
          <p:cNvPr id="13318" name="Object 3"/>
          <p:cNvGraphicFramePr>
            <a:graphicFrameLocks noChangeAspect="1"/>
          </p:cNvGraphicFramePr>
          <p:nvPr/>
        </p:nvGraphicFramePr>
        <p:xfrm>
          <a:off x="152400" y="2492375"/>
          <a:ext cx="8991600" cy="3279775"/>
        </p:xfrm>
        <a:graphic>
          <a:graphicData uri="http://schemas.openxmlformats.org/presentationml/2006/ole">
            <p:oleObj spid="_x0000_s13318" name="Диаграмма" r:id="rId4" imgW="8991600" imgH="4076700" progId="Excel.Chart.8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1513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4" name="Прямоугольник 5"/>
          <p:cNvSpPr>
            <a:spLocks noChangeArrowheads="1"/>
          </p:cNvSpPr>
          <p:nvPr/>
        </p:nvSpPr>
        <p:spPr bwMode="auto">
          <a:xfrm>
            <a:off x="142875" y="1714500"/>
            <a:ext cx="8858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Calibri" pitchFamily="34" charset="0"/>
              </a:rPr>
              <a:t> </a:t>
            </a:r>
            <a:r>
              <a:rPr lang="ru-RU" b="1" i="1">
                <a:latin typeface="Calibri" pitchFamily="34" charset="0"/>
              </a:rPr>
              <a:t>Всего расходы 1918,9  млн. руб., или 97,2 % от уточненного плана 2013 года</a:t>
            </a:r>
            <a:endParaRPr lang="ru-RU" sz="2000">
              <a:latin typeface="Calibri" pitchFamily="34" charset="0"/>
            </a:endParaRPr>
          </a:p>
        </p:txBody>
      </p:sp>
      <p:graphicFrame>
        <p:nvGraphicFramePr>
          <p:cNvPr id="21510" name="Содержимое 3"/>
          <p:cNvGraphicFramePr>
            <a:graphicFrameLocks/>
          </p:cNvGraphicFramePr>
          <p:nvPr/>
        </p:nvGraphicFramePr>
        <p:xfrm>
          <a:off x="114300" y="2206625"/>
          <a:ext cx="9064625" cy="3895725"/>
        </p:xfrm>
        <a:graphic>
          <a:graphicData uri="http://schemas.openxmlformats.org/presentationml/2006/ole">
            <p:oleObj spid="_x0000_s21510" name="Диаграмма" r:id="rId4" imgW="9267825" imgH="3981450" progId="Excel.Chart.8">
              <p:embed/>
            </p:oleObj>
          </a:graphicData>
        </a:graphic>
      </p:graphicFrame>
      <p:sp>
        <p:nvSpPr>
          <p:cNvPr id="21515" name="TextBox 8"/>
          <p:cNvSpPr txBox="1">
            <a:spLocks noChangeArrowheads="1"/>
          </p:cNvSpPr>
          <p:nvPr/>
        </p:nvSpPr>
        <p:spPr bwMode="auto">
          <a:xfrm>
            <a:off x="0" y="142875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u="sng">
                <a:latin typeface="Calibri" pitchFamily="34" charset="0"/>
              </a:rPr>
              <a:t>Расходы районного бюджета на текущее содержание учреждений образования</a:t>
            </a:r>
          </a:p>
        </p:txBody>
      </p:sp>
      <p:sp>
        <p:nvSpPr>
          <p:cNvPr id="21516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2537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8" name="Прямоугольник 5"/>
          <p:cNvSpPr>
            <a:spLocks noChangeArrowheads="1"/>
          </p:cNvSpPr>
          <p:nvPr/>
        </p:nvSpPr>
        <p:spPr bwMode="auto">
          <a:xfrm>
            <a:off x="0" y="142875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latin typeface="Calibri" pitchFamily="34" charset="0"/>
              </a:rPr>
              <a:t>СТРУКТУРА РАСХОДОВ НА СОДЕРЖАНИЕ ОБРАЗОВАТЕЛЬНЫХ УЧРЕЖДЕНИЙ ПО ЦЕЛЕВЫМ НАПРАВЛЕНИЯМ</a:t>
            </a:r>
          </a:p>
        </p:txBody>
      </p:sp>
      <p:graphicFrame>
        <p:nvGraphicFramePr>
          <p:cNvPr id="22534" name="Содержимое 3"/>
          <p:cNvGraphicFramePr>
            <a:graphicFrameLocks/>
          </p:cNvGraphicFramePr>
          <p:nvPr/>
        </p:nvGraphicFramePr>
        <p:xfrm>
          <a:off x="-34925" y="1801813"/>
          <a:ext cx="9047163" cy="4686300"/>
        </p:xfrm>
        <a:graphic>
          <a:graphicData uri="http://schemas.openxmlformats.org/presentationml/2006/ole">
            <p:oleObj spid="_x0000_s22534" name="Диаграмма" r:id="rId4" imgW="9077325" imgH="4705350" progId="Excel.Chart.8">
              <p:embed/>
            </p:oleObj>
          </a:graphicData>
        </a:graphic>
      </p:graphicFrame>
      <p:sp>
        <p:nvSpPr>
          <p:cNvPr id="22539" name="TextBox 8"/>
          <p:cNvSpPr txBox="1">
            <a:spLocks noChangeArrowheads="1"/>
          </p:cNvSpPr>
          <p:nvPr/>
        </p:nvSpPr>
        <p:spPr bwMode="auto">
          <a:xfrm>
            <a:off x="-107950" y="1989138"/>
            <a:ext cx="8358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</a:rPr>
              <a:t>Всего расходы </a:t>
            </a:r>
            <a:r>
              <a:rPr lang="en-US" b="1">
                <a:latin typeface="Times New Roman" pitchFamily="18" charset="0"/>
              </a:rPr>
              <a:t>19</a:t>
            </a:r>
            <a:r>
              <a:rPr lang="ru-RU" b="1">
                <a:latin typeface="Times New Roman" pitchFamily="18" charset="0"/>
              </a:rPr>
              <a:t>18</a:t>
            </a:r>
            <a:r>
              <a:rPr lang="en-US" b="1">
                <a:latin typeface="Times New Roman" pitchFamily="18" charset="0"/>
              </a:rPr>
              <a:t>,</a:t>
            </a:r>
            <a:r>
              <a:rPr lang="ru-RU" b="1">
                <a:latin typeface="Times New Roman" pitchFamily="18" charset="0"/>
              </a:rPr>
              <a:t>9 млн.руб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22540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7651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Прямоугольник 5"/>
          <p:cNvSpPr>
            <a:spLocks noChangeArrowheads="1"/>
          </p:cNvSpPr>
          <p:nvPr/>
        </p:nvSpPr>
        <p:spPr bwMode="auto">
          <a:xfrm>
            <a:off x="107950" y="1484313"/>
            <a:ext cx="8715375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latin typeface="Calibri" pitchFamily="34" charset="0"/>
                <a:cs typeface="Arial" charset="0"/>
              </a:rPr>
              <a:t>Структура учреждений образования по состоянию на 01.01.2014г</a:t>
            </a:r>
          </a:p>
          <a:p>
            <a:endParaRPr lang="en-US" sz="2000" b="1" i="1">
              <a:latin typeface="Calibri" pitchFamily="34" charset="0"/>
              <a:cs typeface="Arial" charset="0"/>
            </a:endParaRPr>
          </a:p>
          <a:p>
            <a:endParaRPr lang="ru-RU" sz="1700" b="1" i="1">
              <a:latin typeface="Calibri" pitchFamily="34" charset="0"/>
              <a:cs typeface="Arial" charset="0"/>
            </a:endParaRPr>
          </a:p>
          <a:p>
            <a:endParaRPr lang="en-US" sz="1700" b="1" i="1">
              <a:latin typeface="Calibri" pitchFamily="34" charset="0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700" b="1">
                <a:latin typeface="Calibri" pitchFamily="34" charset="0"/>
                <a:cs typeface="Arial" charset="0"/>
              </a:rPr>
              <a:t> </a:t>
            </a:r>
            <a:r>
              <a:rPr lang="ru-RU" sz="1700" b="1">
                <a:cs typeface="Arial" charset="0"/>
              </a:rPr>
              <a:t>Общеобразовательные школы-интернаты               237        197,25       58,0</a:t>
            </a:r>
          </a:p>
          <a:p>
            <a:endParaRPr lang="ru-RU" sz="1700" b="1" i="1"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700" b="1">
                <a:solidFill>
                  <a:srgbClr val="10253F"/>
                </a:solidFill>
                <a:cs typeface="Arial" charset="0"/>
              </a:rPr>
              <a:t> Общеобразовательные школы 	и </a:t>
            </a:r>
          </a:p>
          <a:p>
            <a:pPr>
              <a:buFont typeface="Wingdings" pitchFamily="2" charset="2"/>
              <a:buNone/>
            </a:pPr>
            <a:r>
              <a:rPr lang="ru-RU" sz="1700" b="1">
                <a:solidFill>
                  <a:srgbClr val="10253F"/>
                </a:solidFill>
                <a:cs typeface="Arial" charset="0"/>
              </a:rPr>
              <a:t>     школы – детские сады		                 2513	   842,25       394,8</a:t>
            </a:r>
          </a:p>
          <a:p>
            <a:pPr>
              <a:buFontTx/>
              <a:buChar char="-"/>
            </a:pPr>
            <a:endParaRPr lang="ru-RU" sz="1700" b="1">
              <a:solidFill>
                <a:srgbClr val="10253F"/>
              </a:solidFill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700" b="1">
                <a:solidFill>
                  <a:srgbClr val="10253F"/>
                </a:solidFill>
                <a:cs typeface="Arial" charset="0"/>
              </a:rPr>
              <a:t> Дошкольные образовательные учреждения 	  1423             727          -</a:t>
            </a:r>
          </a:p>
          <a:p>
            <a:endParaRPr lang="ru-RU" sz="1700" b="1">
              <a:solidFill>
                <a:srgbClr val="10253F"/>
              </a:solidFill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700" b="1">
                <a:solidFill>
                  <a:srgbClr val="10253F"/>
                </a:solidFill>
                <a:cs typeface="Arial" charset="0"/>
              </a:rPr>
              <a:t> Учреждения дополнительного образования 	    827	       37,5         47,5</a:t>
            </a:r>
          </a:p>
          <a:p>
            <a:pPr>
              <a:buFont typeface="Wingdings" pitchFamily="2" charset="2"/>
              <a:buChar char="Ø"/>
            </a:pPr>
            <a:endParaRPr lang="ru-RU" sz="1700" b="1">
              <a:solidFill>
                <a:srgbClr val="10253F"/>
              </a:solidFill>
              <a:cs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ru-RU" sz="1700" b="1">
                <a:solidFill>
                  <a:srgbClr val="10253F"/>
                </a:solidFill>
                <a:cs typeface="Arial" charset="0"/>
              </a:rPr>
              <a:t>				             итого           5000            1804       500,3</a:t>
            </a:r>
          </a:p>
          <a:p>
            <a:pPr algn="ctr">
              <a:lnSpc>
                <a:spcPts val="1000"/>
              </a:lnSpc>
            </a:pPr>
            <a:endParaRPr lang="ru-RU" sz="1700" b="1" i="1">
              <a:solidFill>
                <a:srgbClr val="10253F"/>
              </a:solidFill>
              <a:cs typeface="Arial" charset="0"/>
            </a:endParaRPr>
          </a:p>
          <a:p>
            <a:pPr algn="ctr"/>
            <a:r>
              <a:rPr lang="ru-RU" sz="1700" b="1" i="1">
                <a:solidFill>
                  <a:srgbClr val="10253F"/>
                </a:solidFill>
                <a:cs typeface="Arial" charset="0"/>
              </a:rPr>
              <a:t>Всего 55 образовательных  учреждения, 5000 человек, из них проживает в интернатах при школах </a:t>
            </a:r>
            <a:r>
              <a:rPr lang="en-US" sz="1700" b="1" i="1">
                <a:solidFill>
                  <a:srgbClr val="10253F"/>
                </a:solidFill>
                <a:cs typeface="Arial" charset="0"/>
              </a:rPr>
              <a:t>3</a:t>
            </a:r>
            <a:r>
              <a:rPr lang="ru-RU" sz="1700" b="1" i="1">
                <a:solidFill>
                  <a:srgbClr val="10253F"/>
                </a:solidFill>
                <a:cs typeface="Arial" charset="0"/>
              </a:rPr>
              <a:t>31</a:t>
            </a:r>
            <a:r>
              <a:rPr lang="en-US" sz="1700" b="1" i="1">
                <a:solidFill>
                  <a:srgbClr val="10253F"/>
                </a:solidFill>
                <a:cs typeface="Arial" charset="0"/>
              </a:rPr>
              <a:t>, </a:t>
            </a:r>
            <a:r>
              <a:rPr lang="ru-RU" sz="1700" b="1" i="1">
                <a:solidFill>
                  <a:srgbClr val="10253F"/>
                </a:solidFill>
                <a:cs typeface="Arial" charset="0"/>
              </a:rPr>
              <a:t>в школах-интернатах 237 воспитанников</a:t>
            </a:r>
          </a:p>
        </p:txBody>
      </p:sp>
      <p:sp>
        <p:nvSpPr>
          <p:cNvPr id="27653" name="TextBox 6"/>
          <p:cNvSpPr txBox="1">
            <a:spLocks noChangeArrowheads="1"/>
          </p:cNvSpPr>
          <p:nvPr/>
        </p:nvSpPr>
        <p:spPr bwMode="auto">
          <a:xfrm>
            <a:off x="5364163" y="1916113"/>
            <a:ext cx="14287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контингент детей</a:t>
            </a: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6372225" y="1844675"/>
            <a:ext cx="14287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кол-во</a:t>
            </a:r>
          </a:p>
          <a:p>
            <a:pPr algn="ctr"/>
            <a:r>
              <a:rPr lang="ru-RU" sz="1600">
                <a:latin typeface="Calibri" pitchFamily="34" charset="0"/>
              </a:rPr>
              <a:t>штатных единиц</a:t>
            </a:r>
          </a:p>
        </p:txBody>
      </p:sp>
      <p:sp>
        <p:nvSpPr>
          <p:cNvPr id="27655" name="TextBox 7"/>
          <p:cNvSpPr txBox="1">
            <a:spLocks noChangeArrowheads="1"/>
          </p:cNvSpPr>
          <p:nvPr/>
        </p:nvSpPr>
        <p:spPr bwMode="auto">
          <a:xfrm>
            <a:off x="7308850" y="1844675"/>
            <a:ext cx="14287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кол-во</a:t>
            </a:r>
            <a:r>
              <a:rPr lang="ru-RU" sz="1600"/>
              <a:t> </a:t>
            </a:r>
            <a:r>
              <a:rPr lang="ru-RU" sz="1600">
                <a:latin typeface="Calibri" pitchFamily="34" charset="0"/>
              </a:rPr>
              <a:t>пед.</a:t>
            </a:r>
            <a:r>
              <a:rPr lang="ru-RU" sz="1600"/>
              <a:t> </a:t>
            </a:r>
          </a:p>
          <a:p>
            <a:pPr algn="ctr"/>
            <a:r>
              <a:rPr lang="ru-RU" sz="1600">
                <a:latin typeface="Calibri" pitchFamily="34" charset="0"/>
              </a:rPr>
              <a:t>ставок по тариф.</a:t>
            </a:r>
          </a:p>
        </p:txBody>
      </p:sp>
      <p:sp>
        <p:nvSpPr>
          <p:cNvPr id="27656" name="Line 13"/>
          <p:cNvSpPr>
            <a:spLocks noChangeShapeType="1"/>
          </p:cNvSpPr>
          <p:nvPr/>
        </p:nvSpPr>
        <p:spPr bwMode="auto">
          <a:xfrm>
            <a:off x="5867400" y="4868863"/>
            <a:ext cx="2665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7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  <p:sp>
        <p:nvSpPr>
          <p:cNvPr id="27658" name="Line 15"/>
          <p:cNvSpPr>
            <a:spLocks noChangeShapeType="1"/>
          </p:cNvSpPr>
          <p:nvPr/>
        </p:nvSpPr>
        <p:spPr bwMode="auto">
          <a:xfrm>
            <a:off x="5867400" y="2636838"/>
            <a:ext cx="2665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39945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9942" name="Содержимое 3"/>
          <p:cNvGraphicFramePr>
            <a:graphicFrameLocks/>
          </p:cNvGraphicFramePr>
          <p:nvPr/>
        </p:nvGraphicFramePr>
        <p:xfrm>
          <a:off x="114300" y="2206625"/>
          <a:ext cx="9064625" cy="3895725"/>
        </p:xfrm>
        <a:graphic>
          <a:graphicData uri="http://schemas.openxmlformats.org/presentationml/2006/ole">
            <p:oleObj spid="_x0000_s39942" name="Диаграмма" r:id="rId4" imgW="9267825" imgH="3981450" progId="Excel.Chart.8">
              <p:embed/>
            </p:oleObj>
          </a:graphicData>
        </a:graphic>
      </p:graphicFrame>
      <p:sp>
        <p:nvSpPr>
          <p:cNvPr id="39946" name="TextBox 8"/>
          <p:cNvSpPr txBox="1">
            <a:spLocks noChangeArrowheads="1"/>
          </p:cNvSpPr>
          <p:nvPr/>
        </p:nvSpPr>
        <p:spPr bwMode="auto">
          <a:xfrm>
            <a:off x="0" y="1557338"/>
            <a:ext cx="91440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/>
              <a:t>Бюджетные инвестиции в объекты капитального строительства муниципальной собственности – 876,3 млн.рублей.</a:t>
            </a:r>
            <a:endParaRPr lang="ru-RU" b="1" i="1">
              <a:solidFill>
                <a:srgbClr val="10253F"/>
              </a:solidFill>
            </a:endParaRPr>
          </a:p>
          <a:p>
            <a:pPr algn="ctr"/>
            <a:endParaRPr lang="ru-RU" b="1" u="sng">
              <a:latin typeface="Calibri" pitchFamily="34" charset="0"/>
            </a:endParaRPr>
          </a:p>
        </p:txBody>
      </p:sp>
      <p:sp>
        <p:nvSpPr>
          <p:cNvPr id="39947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6633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Заголовок 1"/>
          <p:cNvSpPr txBox="1">
            <a:spLocks/>
          </p:cNvSpPr>
          <p:nvPr/>
        </p:nvSpPr>
        <p:spPr bwMode="auto">
          <a:xfrm>
            <a:off x="0" y="1428750"/>
            <a:ext cx="939641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 i="1">
                <a:latin typeface="Calibri" pitchFamily="34" charset="0"/>
              </a:rPr>
              <a:t>Социальная политика – 49,8 млн.руб.</a:t>
            </a:r>
          </a:p>
        </p:txBody>
      </p:sp>
      <p:graphicFrame>
        <p:nvGraphicFramePr>
          <p:cNvPr id="26630" name="Содержимое 3"/>
          <p:cNvGraphicFramePr>
            <a:graphicFrameLocks/>
          </p:cNvGraphicFramePr>
          <p:nvPr/>
        </p:nvGraphicFramePr>
        <p:xfrm>
          <a:off x="-52388" y="1801813"/>
          <a:ext cx="9029701" cy="4308475"/>
        </p:xfrm>
        <a:graphic>
          <a:graphicData uri="http://schemas.openxmlformats.org/presentationml/2006/ole">
            <p:oleObj spid="_x0000_s26630" name="Диаграмма" r:id="rId4" imgW="9058275" imgH="4324350" progId="Excel.Chart.8">
              <p:embed/>
            </p:oleObj>
          </a:graphicData>
        </a:graphic>
      </p:graphicFrame>
      <p:sp>
        <p:nvSpPr>
          <p:cNvPr id="26635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44040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4037" name="Содержимое 3"/>
          <p:cNvGraphicFramePr>
            <a:graphicFrameLocks/>
          </p:cNvGraphicFramePr>
          <p:nvPr/>
        </p:nvGraphicFramePr>
        <p:xfrm>
          <a:off x="179388" y="1773238"/>
          <a:ext cx="9091612" cy="4206875"/>
        </p:xfrm>
        <a:graphic>
          <a:graphicData uri="http://schemas.openxmlformats.org/presentationml/2006/ole">
            <p:oleObj spid="_x0000_s44037" name="Диаграмма" r:id="rId4" imgW="6743700" imgH="3095625" progId="Excel.Chart.8">
              <p:embed/>
            </p:oleObj>
          </a:graphicData>
        </a:graphic>
      </p:graphicFrame>
      <p:sp>
        <p:nvSpPr>
          <p:cNvPr id="44041" name="TextBox 8"/>
          <p:cNvSpPr txBox="1">
            <a:spLocks noChangeArrowheads="1"/>
          </p:cNvSpPr>
          <p:nvPr/>
        </p:nvSpPr>
        <p:spPr bwMode="auto">
          <a:xfrm>
            <a:off x="0" y="155733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/>
              <a:t>Расходы на реализацию долгосрочных целевых программ.</a:t>
            </a:r>
            <a:endParaRPr lang="ru-RU" b="1" i="1">
              <a:solidFill>
                <a:srgbClr val="10253F"/>
              </a:solidFill>
            </a:endParaRPr>
          </a:p>
          <a:p>
            <a:pPr algn="ctr"/>
            <a:endParaRPr lang="ru-RU" b="1" u="sng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8" name="Содержимое 3"/>
          <p:cNvGraphicFramePr>
            <a:graphicFrameLocks/>
          </p:cNvGraphicFramePr>
          <p:nvPr/>
        </p:nvGraphicFramePr>
        <p:xfrm>
          <a:off x="52388" y="333375"/>
          <a:ext cx="9091612" cy="4206875"/>
        </p:xfrm>
        <a:graphic>
          <a:graphicData uri="http://schemas.openxmlformats.org/presentationml/2006/ole">
            <p:oleObj spid="_x0000_s47108" name="Диаграмма" r:id="rId3" imgW="6743700" imgH="3095625" progId="Excel.Chart.8">
              <p:embed/>
            </p:oleObj>
          </a:graphicData>
        </a:graphic>
      </p:graphicFrame>
      <p:sp>
        <p:nvSpPr>
          <p:cNvPr id="47109" name="TextBox 8"/>
          <p:cNvSpPr txBox="1">
            <a:spLocks noChangeArrowheads="1"/>
          </p:cNvSpPr>
          <p:nvPr/>
        </p:nvSpPr>
        <p:spPr bwMode="auto">
          <a:xfrm>
            <a:off x="-127000" y="1174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/>
              <a:t>Расходы на реализацию долгосрочных целевых программ.</a:t>
            </a:r>
            <a:endParaRPr lang="ru-RU" b="1" i="1">
              <a:solidFill>
                <a:srgbClr val="10253F"/>
              </a:solidFill>
            </a:endParaRPr>
          </a:p>
          <a:p>
            <a:pPr algn="ctr"/>
            <a:endParaRPr lang="ru-RU" b="1" u="sng">
              <a:latin typeface="Calibri" pitchFamily="34" charset="0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179388" y="4724400"/>
            <a:ext cx="8713787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      В 2013 году из районного бюджета финансировались 16 долгосрочных целевых программ, из них 12 целевых программ софинансировались за счет субсидий из окружного бюджета.</a:t>
            </a:r>
          </a:p>
          <a:p>
            <a:pPr>
              <a:spcBef>
                <a:spcPct val="50000"/>
              </a:spcBef>
            </a:pPr>
            <a:r>
              <a:rPr lang="ru-RU" sz="1600"/>
              <a:t>      На реализацию программ использовано </a:t>
            </a:r>
            <a:r>
              <a:rPr lang="ru-RU" sz="1600" b="1"/>
              <a:t>1017,8 млн</a:t>
            </a:r>
            <a:r>
              <a:rPr lang="ru-RU" sz="1600"/>
              <a:t>. рублей при уточненном плане </a:t>
            </a:r>
            <a:r>
              <a:rPr lang="ru-RU" sz="1600" b="1"/>
              <a:t>1727,8 млн.</a:t>
            </a:r>
            <a:r>
              <a:rPr lang="ru-RU" sz="1600"/>
              <a:t> рублей или </a:t>
            </a:r>
            <a:r>
              <a:rPr lang="ru-RU" sz="1600" b="1"/>
              <a:t>58,9</a:t>
            </a:r>
            <a:r>
              <a:rPr lang="ru-RU" sz="1600"/>
              <a:t>%. Доля расходов районного бюджета в рамках долгосрочных целевых программ, в общем объеме расходов районного бюджета за 2013 год составляет – 23,9 процента.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46088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6085" name="Содержимое 3"/>
          <p:cNvGraphicFramePr>
            <a:graphicFrameLocks/>
          </p:cNvGraphicFramePr>
          <p:nvPr/>
        </p:nvGraphicFramePr>
        <p:xfrm>
          <a:off x="176213" y="1776413"/>
          <a:ext cx="9091612" cy="4079875"/>
        </p:xfrm>
        <a:graphic>
          <a:graphicData uri="http://schemas.openxmlformats.org/presentationml/2006/ole">
            <p:oleObj spid="_x0000_s46085" name="Диаграмма" r:id="rId4" imgW="6743700" imgH="3028950" progId="Excel.Chart.8">
              <p:embed/>
            </p:oleObj>
          </a:graphicData>
        </a:graphic>
      </p:graphicFrame>
      <p:sp>
        <p:nvSpPr>
          <p:cNvPr id="46089" name="TextBox 8"/>
          <p:cNvSpPr txBox="1">
            <a:spLocks noChangeArrowheads="1"/>
          </p:cNvSpPr>
          <p:nvPr/>
        </p:nvSpPr>
        <p:spPr bwMode="auto">
          <a:xfrm>
            <a:off x="0" y="1557338"/>
            <a:ext cx="914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i="1"/>
              <a:t>Межбюджетные трансферты бюджетам поселений из районного бюджета</a:t>
            </a:r>
            <a:endParaRPr lang="ru-RU" sz="1600" b="1" u="sng">
              <a:latin typeface="Calibri" pitchFamily="34" charset="0"/>
            </a:endParaRPr>
          </a:p>
        </p:txBody>
      </p:sp>
      <p:sp>
        <p:nvSpPr>
          <p:cNvPr id="46090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  <p:sp>
        <p:nvSpPr>
          <p:cNvPr id="46091" name="TextBox 8"/>
          <p:cNvSpPr txBox="1">
            <a:spLocks noChangeArrowheads="1"/>
          </p:cNvSpPr>
          <p:nvPr/>
        </p:nvSpPr>
        <p:spPr bwMode="auto">
          <a:xfrm>
            <a:off x="0" y="5229225"/>
            <a:ext cx="914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i="1"/>
              <a:t>Итого межбюджетные трансферты бюджетам поселений  699,7 млн.руб.</a:t>
            </a:r>
            <a:endParaRPr lang="ru-RU" sz="1600" b="1" u="sng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9155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Box 8"/>
          <p:cNvSpPr txBox="1">
            <a:spLocks noChangeArrowheads="1"/>
          </p:cNvSpPr>
          <p:nvPr/>
        </p:nvSpPr>
        <p:spPr bwMode="auto">
          <a:xfrm>
            <a:off x="1071563" y="3071813"/>
            <a:ext cx="69294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 u="sng">
                <a:latin typeface="Calibri" pitchFamily="34" charset="0"/>
              </a:rPr>
              <a:t>СПАСИБО ЗА ВНИМАНИЕ</a:t>
            </a:r>
            <a:r>
              <a:rPr lang="en-US" sz="4400" b="1" i="1" u="sng">
                <a:latin typeface="Calibri" pitchFamily="34" charset="0"/>
              </a:rPr>
              <a:t>!</a:t>
            </a:r>
            <a:endParaRPr lang="ru-RU" sz="4400" b="1" i="1" u="sng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4345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Заголовок 1"/>
          <p:cNvSpPr txBox="1">
            <a:spLocks/>
          </p:cNvSpPr>
          <p:nvPr/>
        </p:nvSpPr>
        <p:spPr bwMode="auto">
          <a:xfrm>
            <a:off x="142875" y="1357313"/>
            <a:ext cx="9001125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i="1">
                <a:latin typeface="Calibri" pitchFamily="34" charset="0"/>
              </a:rPr>
              <a:t>Структура доходов районного бюджета муниципального района "Заполярный район"   за 2013год</a:t>
            </a:r>
          </a:p>
        </p:txBody>
      </p:sp>
      <p:graphicFrame>
        <p:nvGraphicFramePr>
          <p:cNvPr id="14342" name="Содержимое 4"/>
          <p:cNvGraphicFramePr>
            <a:graphicFrameLocks/>
          </p:cNvGraphicFramePr>
          <p:nvPr/>
        </p:nvGraphicFramePr>
        <p:xfrm>
          <a:off x="-53975" y="2805113"/>
          <a:ext cx="9002713" cy="3489325"/>
        </p:xfrm>
        <a:graphic>
          <a:graphicData uri="http://schemas.openxmlformats.org/presentationml/2006/ole">
            <p:oleObj spid="_x0000_s14342" name="Диаграмма" r:id="rId4" imgW="9029700" imgH="3495675" progId="Excel.Chart.8">
              <p:embed/>
            </p:oleObj>
          </a:graphicData>
        </a:graphic>
      </p:graphicFrame>
      <p:sp>
        <p:nvSpPr>
          <p:cNvPr id="14347" name="TextBox 1"/>
          <p:cNvSpPr txBox="1">
            <a:spLocks noChangeArrowheads="1"/>
          </p:cNvSpPr>
          <p:nvPr/>
        </p:nvSpPr>
        <p:spPr bwMode="auto">
          <a:xfrm>
            <a:off x="214313" y="2214563"/>
            <a:ext cx="8786812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600" b="1">
                <a:latin typeface="Calibri" pitchFamily="34" charset="0"/>
              </a:rPr>
              <a:t>Районный бюджет за 2013  год  исполнен  по доходам  в целом  на сумму 3862,2 млн. рублей при уточненном плане  4212,1 млн. рублей  или 91,7%</a:t>
            </a:r>
          </a:p>
        </p:txBody>
      </p:sp>
      <p:sp>
        <p:nvSpPr>
          <p:cNvPr id="14348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5369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Прямоугольник 7"/>
          <p:cNvSpPr>
            <a:spLocks noChangeArrowheads="1"/>
          </p:cNvSpPr>
          <p:nvPr/>
        </p:nvSpPr>
        <p:spPr bwMode="auto">
          <a:xfrm>
            <a:off x="-142875" y="142875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Налоговые и неналоговые доходы  1152,1 млн.рублей</a:t>
            </a:r>
            <a:endParaRPr lang="ru-RU" sz="2000">
              <a:latin typeface="Calibri" pitchFamily="34" charset="0"/>
            </a:endParaRPr>
          </a:p>
        </p:txBody>
      </p:sp>
      <p:graphicFrame>
        <p:nvGraphicFramePr>
          <p:cNvPr id="15366" name="Object 3"/>
          <p:cNvGraphicFramePr>
            <a:graphicFrameLocks noChangeAspect="1"/>
          </p:cNvGraphicFramePr>
          <p:nvPr/>
        </p:nvGraphicFramePr>
        <p:xfrm>
          <a:off x="-53975" y="1660525"/>
          <a:ext cx="8913813" cy="4181475"/>
        </p:xfrm>
        <a:graphic>
          <a:graphicData uri="http://schemas.openxmlformats.org/presentationml/2006/ole">
            <p:oleObj spid="_x0000_s15366" name="Диаграмма" r:id="rId4" imgW="9010650" imgH="4229100" progId="Excel.Chart.8">
              <p:embed/>
            </p:oleObj>
          </a:graphicData>
        </a:graphic>
      </p:graphicFrame>
      <p:sp>
        <p:nvSpPr>
          <p:cNvPr id="15371" name="TextBox 8"/>
          <p:cNvSpPr txBox="1">
            <a:spLocks noChangeArrowheads="1"/>
          </p:cNvSpPr>
          <p:nvPr/>
        </p:nvSpPr>
        <p:spPr bwMode="auto">
          <a:xfrm>
            <a:off x="142875" y="5380038"/>
            <a:ext cx="871537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 b="1">
                <a:latin typeface="Calibri" pitchFamily="34" charset="0"/>
              </a:rPr>
              <a:t>Уточненный план на 2013 год по налоговым и неналоговым доходам   составил -  1114,2 млн. руб., фактически получено доходов 1152,1</a:t>
            </a:r>
            <a:r>
              <a:rPr lang="en-US" sz="1400" b="1">
                <a:latin typeface="Calibri" pitchFamily="34" charset="0"/>
              </a:rPr>
              <a:t> </a:t>
            </a:r>
            <a:r>
              <a:rPr lang="ru-RU" sz="1400" b="1">
                <a:latin typeface="Calibri" pitchFamily="34" charset="0"/>
              </a:rPr>
              <a:t>млн. руб., поступило сверх плана 37,9 млн. руб.  В процентном выражении исполнение плана по налоговым и неналоговым доходам составило  103,4 %</a:t>
            </a:r>
          </a:p>
        </p:txBody>
      </p:sp>
      <p:sp>
        <p:nvSpPr>
          <p:cNvPr id="15372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6387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Заголовок 1"/>
          <p:cNvSpPr txBox="1">
            <a:spLocks/>
          </p:cNvSpPr>
          <p:nvPr/>
        </p:nvSpPr>
        <p:spPr bwMode="auto">
          <a:xfrm>
            <a:off x="0" y="1643063"/>
            <a:ext cx="87868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1700" b="1" i="1">
                <a:latin typeface="Calibri" pitchFamily="34" charset="0"/>
              </a:rPr>
              <a:t>Структура безвозмездных поступлений за 2013год</a:t>
            </a:r>
            <a:r>
              <a:rPr lang="en-US" sz="1700" b="1" i="1">
                <a:latin typeface="Calibri" pitchFamily="34" charset="0"/>
              </a:rPr>
              <a:t> </a:t>
            </a:r>
            <a:r>
              <a:rPr lang="ru-RU" sz="1700" b="1" i="1">
                <a:latin typeface="Calibri" pitchFamily="34" charset="0"/>
              </a:rPr>
              <a:t>по источникам поступлений</a:t>
            </a:r>
            <a:r>
              <a:rPr lang="en-US" sz="1700" b="1" i="1">
                <a:latin typeface="Calibri" pitchFamily="34" charset="0"/>
              </a:rPr>
              <a:t>   </a:t>
            </a:r>
            <a:endParaRPr lang="ru-RU" sz="1700" b="1" i="1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800" b="1" i="1">
                <a:latin typeface="Calibri" pitchFamily="34" charset="0"/>
              </a:rPr>
              <a:t> </a:t>
            </a:r>
          </a:p>
          <a:p>
            <a:pPr>
              <a:lnSpc>
                <a:spcPct val="80000"/>
              </a:lnSpc>
            </a:pPr>
            <a:endParaRPr lang="ru-RU" sz="800" b="1" i="1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6455" name="Group 71"/>
          <p:cNvGraphicFramePr>
            <a:graphicFrameLocks noGrp="1"/>
          </p:cNvGraphicFramePr>
          <p:nvPr/>
        </p:nvGraphicFramePr>
        <p:xfrm>
          <a:off x="142875" y="2143125"/>
          <a:ext cx="8651875" cy="3929065"/>
        </p:xfrm>
        <a:graphic>
          <a:graphicData uri="http://schemas.openxmlformats.org/drawingml/2006/table">
            <a:tbl>
              <a:tblPr/>
              <a:tblGrid>
                <a:gridCol w="2660650"/>
                <a:gridCol w="1355725"/>
                <a:gridCol w="1517650"/>
                <a:gridCol w="1558925"/>
                <a:gridCol w="1558925"/>
              </a:tblGrid>
              <a:tr h="12223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 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Утверждено на 2013 год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Кассовое исполнение за 2013 год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% исполнения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Доля в общем объеме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Безвозмездные поступления, в т.ч.: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3347,1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2959,3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88,4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- из областного бюджета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917,5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917,5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31,0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- из окружного бюджета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2127,9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1785,3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83,9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60,3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- из бюджетов поселений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293,2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248,0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84,6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8,4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- прочие безвозмездные поступления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8,5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8,5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33" name="TextBox 12"/>
          <p:cNvSpPr txBox="1">
            <a:spLocks noChangeArrowheads="1"/>
          </p:cNvSpPr>
          <p:nvPr/>
        </p:nvSpPr>
        <p:spPr bwMode="auto">
          <a:xfrm>
            <a:off x="7858125" y="1928813"/>
            <a:ext cx="1643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Calibri" pitchFamily="34" charset="0"/>
              </a:rPr>
              <a:t>(млн. руб.)</a:t>
            </a:r>
          </a:p>
        </p:txBody>
      </p:sp>
      <p:sp>
        <p:nvSpPr>
          <p:cNvPr id="16434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3"/>
          <p:cNvGraphicFramePr>
            <a:graphicFrameLocks noChangeAspect="1"/>
          </p:cNvGraphicFramePr>
          <p:nvPr/>
        </p:nvGraphicFramePr>
        <p:xfrm>
          <a:off x="0" y="158750"/>
          <a:ext cx="8845550" cy="6400800"/>
        </p:xfrm>
        <a:graphic>
          <a:graphicData uri="http://schemas.openxmlformats.org/presentationml/2006/ole">
            <p:oleObj spid="_x0000_s17410" name="Диаграмма" r:id="rId3" imgW="8953500" imgH="6172200" progId="Excel.Chart.8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8440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437" name="Содержимое 4"/>
          <p:cNvGraphicFramePr>
            <a:graphicFrameLocks/>
          </p:cNvGraphicFramePr>
          <p:nvPr/>
        </p:nvGraphicFramePr>
        <p:xfrm>
          <a:off x="0" y="1341438"/>
          <a:ext cx="9161463" cy="4914900"/>
        </p:xfrm>
        <a:graphic>
          <a:graphicData uri="http://schemas.openxmlformats.org/presentationml/2006/ole">
            <p:oleObj spid="_x0000_s18437" name="Диаграмма" r:id="rId4" imgW="9105900" imgH="4752975" progId="Excel.Chart.8">
              <p:embed/>
            </p:oleObj>
          </a:graphicData>
        </a:graphic>
      </p:graphicFrame>
      <p:sp>
        <p:nvSpPr>
          <p:cNvPr id="18441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Заголовок 1"/>
          <p:cNvSpPr txBox="1">
            <a:spLocks/>
          </p:cNvSpPr>
          <p:nvPr/>
        </p:nvSpPr>
        <p:spPr bwMode="auto">
          <a:xfrm>
            <a:off x="0" y="1484313"/>
            <a:ext cx="87868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1700" b="1" i="1"/>
              <a:t>Ведомственная структура расходов районного бюджета млн.руб.</a:t>
            </a:r>
          </a:p>
          <a:p>
            <a:pPr>
              <a:lnSpc>
                <a:spcPct val="80000"/>
              </a:lnSpc>
            </a:pPr>
            <a:r>
              <a:rPr lang="ru-RU" sz="800" b="1" i="1">
                <a:latin typeface="Calibri" pitchFamily="34" charset="0"/>
              </a:rPr>
              <a:t> </a:t>
            </a:r>
          </a:p>
          <a:p>
            <a:pPr>
              <a:lnSpc>
                <a:spcPct val="80000"/>
              </a:lnSpc>
            </a:pPr>
            <a:endParaRPr lang="ru-RU" sz="800" b="1" i="1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30010" name="Group 314"/>
          <p:cNvGraphicFramePr>
            <a:graphicFrameLocks noGrp="1"/>
          </p:cNvGraphicFramePr>
          <p:nvPr/>
        </p:nvGraphicFramePr>
        <p:xfrm>
          <a:off x="395288" y="1773238"/>
          <a:ext cx="8353425" cy="4460876"/>
        </p:xfrm>
        <a:graphic>
          <a:graphicData uri="http://schemas.openxmlformats.org/drawingml/2006/table">
            <a:tbl>
              <a:tblPr/>
              <a:tblGrid>
                <a:gridCol w="3225800"/>
                <a:gridCol w="628650"/>
                <a:gridCol w="1365250"/>
                <a:gridCol w="1225550"/>
                <a:gridCol w="1260475"/>
                <a:gridCol w="647700"/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 ГРБС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2013 год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Кассовое исполнение за 2013 год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5 129,8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4 258,1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- 871,7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муниципального района "Заполярный район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314,4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284,3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- 30,1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финансов Администрации муниципального района "Заполярный район"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585,7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556,9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- 28,8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Совет муниципального района "Заполярный район"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36,4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34,2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- 2,2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Управление муниципального имущества Администрации муниципального района "Заполярный район"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19,9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18,6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- 1,3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образования Администрации муниципального района "Заполярный район"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2 125,2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2 056,2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- 69,0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жилищно-коммунального хозяйства и строительства Администрации муниципального района "Заполярный район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2 048,2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1 307,9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- 740,3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53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9465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Заголовок 1"/>
          <p:cNvSpPr txBox="1">
            <a:spLocks/>
          </p:cNvSpPr>
          <p:nvPr/>
        </p:nvSpPr>
        <p:spPr bwMode="auto">
          <a:xfrm>
            <a:off x="-252413" y="1357313"/>
            <a:ext cx="9396413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 i="1">
                <a:latin typeface="Calibri" pitchFamily="34" charset="0"/>
              </a:rPr>
              <a:t>Структура расходов районного бюджета за  2013</a:t>
            </a:r>
            <a:r>
              <a:rPr lang="en-US" b="1" i="1">
                <a:latin typeface="Calibri" pitchFamily="34" charset="0"/>
              </a:rPr>
              <a:t> </a:t>
            </a:r>
            <a:r>
              <a:rPr lang="ru-RU" b="1" i="1">
                <a:latin typeface="Calibri" pitchFamily="34" charset="0"/>
              </a:rPr>
              <a:t>год  по целевым направлениям</a:t>
            </a:r>
          </a:p>
        </p:txBody>
      </p:sp>
      <p:graphicFrame>
        <p:nvGraphicFramePr>
          <p:cNvPr id="19462" name="Содержимое 4"/>
          <p:cNvGraphicFramePr>
            <a:graphicFrameLocks/>
          </p:cNvGraphicFramePr>
          <p:nvPr/>
        </p:nvGraphicFramePr>
        <p:xfrm>
          <a:off x="-52388" y="1916113"/>
          <a:ext cx="8863013" cy="5113337"/>
        </p:xfrm>
        <a:graphic>
          <a:graphicData uri="http://schemas.openxmlformats.org/presentationml/2006/ole">
            <p:oleObj spid="_x0000_s19462" name="Диаграмма" r:id="rId4" imgW="8886825" imgH="5191125" progId="Excel.Chart.8">
              <p:embed/>
            </p:oleObj>
          </a:graphicData>
        </a:graphic>
      </p:graphicFrame>
      <p:sp>
        <p:nvSpPr>
          <p:cNvPr id="19467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1987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3268" name="Group 500"/>
          <p:cNvGraphicFramePr>
            <a:graphicFrameLocks noGrp="1"/>
          </p:cNvGraphicFramePr>
          <p:nvPr/>
        </p:nvGraphicFramePr>
        <p:xfrm>
          <a:off x="107950" y="908050"/>
          <a:ext cx="8805863" cy="5326380"/>
        </p:xfrm>
        <a:graphic>
          <a:graphicData uri="http://schemas.openxmlformats.org/drawingml/2006/table">
            <a:tbl>
              <a:tblPr/>
              <a:tblGrid>
                <a:gridCol w="3771900"/>
                <a:gridCol w="546100"/>
                <a:gridCol w="1038225"/>
                <a:gridCol w="1011238"/>
                <a:gridCol w="893762"/>
                <a:gridCol w="1544638"/>
              </a:tblGrid>
              <a:tr h="190500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0100"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Структура и расходы на содержание органов местного самоуправления муниципального района "Заполярный район"</a:t>
                      </a: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63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структурных подразделений Администрации и Совета Заполярного района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Утверждено должностей в штатном расписании на 2013 год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содержание ОМСУ ЗР 2013 год (млн.рублей)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89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служащие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персонал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муниципального района "Заполярный район"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128.5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Совет муниципального района "Заполярный район"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КСП муниципального района "Заполярный район"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муниципального имущества Администрации МР "Заполярный район"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жилищно-коммунального хозяйства и строительства Администрации МР "Заполярный район"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24.9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финансов Администрации МР "Заполярный район"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31.4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образования Администрации МР "Заполярный район"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33.1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по МР "Заполярный район"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258.9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66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2013</a:t>
            </a:r>
            <a:r>
              <a:rPr lang="en-US" sz="240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3982</TotalTime>
  <Words>775</Words>
  <Application>Microsoft Office PowerPoint</Application>
  <PresentationFormat>Экран (4:3)</PresentationFormat>
  <Paragraphs>200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320</cp:revision>
  <dcterms:created xsi:type="dcterms:W3CDTF">2012-04-20T06:52:56Z</dcterms:created>
  <dcterms:modified xsi:type="dcterms:W3CDTF">2015-05-05T12:12:40Z</dcterms:modified>
</cp:coreProperties>
</file>