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84" r:id="rId1"/>
  </p:sldMasterIdLst>
  <p:notesMasterIdLst>
    <p:notesMasterId r:id="rId13"/>
  </p:notesMasterIdLst>
  <p:sldIdLst>
    <p:sldId id="257" r:id="rId2"/>
    <p:sldId id="287" r:id="rId3"/>
    <p:sldId id="309" r:id="rId4"/>
    <p:sldId id="304" r:id="rId5"/>
    <p:sldId id="261" r:id="rId6"/>
    <p:sldId id="289" r:id="rId7"/>
    <p:sldId id="306" r:id="rId8"/>
    <p:sldId id="307" r:id="rId9"/>
    <p:sldId id="308" r:id="rId10"/>
    <p:sldId id="268" r:id="rId11"/>
    <p:sldId id="280" r:id="rId12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40CA"/>
    <a:srgbClr val="3CF05A"/>
    <a:srgbClr val="FF9933"/>
    <a:srgbClr val="FFCC99"/>
    <a:srgbClr val="009900"/>
    <a:srgbClr val="9A4A26"/>
    <a:srgbClr val="FFCC66"/>
    <a:srgbClr val="D7E7F5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9314" autoAdjust="0"/>
  </p:normalViewPr>
  <p:slideViewPr>
    <p:cSldViewPr>
      <p:cViewPr varScale="1">
        <p:scale>
          <a:sx n="88" d="100"/>
          <a:sy n="88" d="100"/>
        </p:scale>
        <p:origin x="-222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_____Microsoft_Excel3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30"/>
      <c:rAngAx val="0"/>
      <c:perspective val="1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CC99"/>
              </a:solidFill>
            </c:spPr>
          </c:dPt>
          <c:dPt>
            <c:idx val="1"/>
            <c:bubble3D val="0"/>
            <c:spPr>
              <a:solidFill>
                <a:srgbClr val="2440CA"/>
              </a:solidFill>
            </c:spPr>
          </c:dPt>
          <c:dPt>
            <c:idx val="2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3"/>
            <c:bubble3D val="0"/>
            <c:spPr>
              <a:solidFill>
                <a:srgbClr val="FFFF00"/>
              </a:solidFill>
            </c:spPr>
          </c:dPt>
          <c:dPt>
            <c:idx val="4"/>
            <c:bubble3D val="0"/>
            <c:spPr>
              <a:solidFill>
                <a:srgbClr val="FF0000"/>
              </a:solidFill>
            </c:spPr>
          </c:dPt>
          <c:dPt>
            <c:idx val="5"/>
            <c:bubble3D val="0"/>
            <c:spPr>
              <a:solidFill>
                <a:srgbClr val="3CF05A"/>
              </a:solidFill>
            </c:spPr>
          </c:dPt>
          <c:dPt>
            <c:idx val="6"/>
            <c:bubble3D val="0"/>
            <c:spPr>
              <a:solidFill>
                <a:srgbClr val="7030A0"/>
              </a:solidFill>
              <a:ln>
                <a:noFill/>
              </a:ln>
            </c:spPr>
          </c:dPt>
          <c:dPt>
            <c:idx val="7"/>
            <c:bubble3D val="0"/>
            <c:spPr>
              <a:solidFill>
                <a:srgbClr val="FFC000"/>
              </a:solidFill>
            </c:spPr>
          </c:dPt>
          <c:dLbls>
            <c:numFmt formatCode="#,##0.0" sourceLinked="0"/>
            <c:txPr>
              <a:bodyPr/>
              <a:lstStyle/>
              <a:p>
                <a:pPr>
                  <a:defRPr sz="2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eparator>; </c:separator>
            <c:showLeaderLines val="1"/>
          </c:dLbls>
          <c:cat>
            <c:strRef>
              <c:f>Лист1!$A$2:$A$9</c:f>
              <c:strCache>
                <c:ptCount val="8"/>
                <c:pt idx="0">
                  <c:v>налог на доходы физических лиц</c:v>
                </c:pt>
                <c:pt idx="1">
                  <c:v>налоги на совокупный доход</c:v>
                </c:pt>
                <c:pt idx="2">
                  <c:v>доходы от использования имущества, находящегося в муниципальной собственности</c:v>
                </c:pt>
                <c:pt idx="3">
                  <c:v>плата за негативное воздействие на окружающую среду</c:v>
                </c:pt>
                <c:pt idx="4">
                  <c:v>прочие налоговые и неналоговые доходы</c:v>
                </c:pt>
                <c:pt idx="5">
                  <c:v>межбюджетные трансферты из окружного бюджета</c:v>
                </c:pt>
                <c:pt idx="6">
                  <c:v>межбюджетные трансферты из бюджетов поселений</c:v>
                </c:pt>
                <c:pt idx="7">
                  <c:v>возврат остатков целевых межбюджетных трансфертов прошлых лет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481.3</c:v>
                </c:pt>
                <c:pt idx="1">
                  <c:v>23.9</c:v>
                </c:pt>
                <c:pt idx="2">
                  <c:v>41.3</c:v>
                </c:pt>
                <c:pt idx="3">
                  <c:v>52.5</c:v>
                </c:pt>
                <c:pt idx="4">
                  <c:v>7</c:v>
                </c:pt>
                <c:pt idx="5">
                  <c:v>2.4</c:v>
                </c:pt>
                <c:pt idx="6">
                  <c:v>6.6</c:v>
                </c:pt>
                <c:pt idx="7">
                  <c:v>-1.1000000000000001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1665324223234452"/>
          <c:y val="3.3919714266353075E-2"/>
          <c:w val="0.37452829315261266"/>
          <c:h val="0.9059225934195978"/>
        </c:manualLayout>
      </c:layout>
      <c:overlay val="0"/>
      <c:txPr>
        <a:bodyPr/>
        <a:lstStyle/>
        <a:p>
          <a:pPr>
            <a:defRPr sz="14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cene3d>
      <a:camera prst="orthographicFront"/>
      <a:lightRig rig="threePt" dir="t"/>
    </a:scene3d>
    <a:sp3d/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80"/>
      <c:rAngAx val="0"/>
      <c:perspective val="1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8.2954511023109519E-3"/>
          <c:y val="6.6610279038064837E-2"/>
          <c:w val="0.58839869491085017"/>
          <c:h val="0.8402168903154905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1"/>
            <c:bubble3D val="0"/>
            <c:spPr>
              <a:solidFill>
                <a:srgbClr val="7030A0"/>
              </a:solidFill>
            </c:spPr>
          </c:dPt>
          <c:dPt>
            <c:idx val="2"/>
            <c:bubble3D val="0"/>
            <c:spPr>
              <a:solidFill>
                <a:srgbClr val="FFFF00"/>
              </a:solidFill>
            </c:spPr>
          </c:dPt>
          <c:dPt>
            <c:idx val="3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4"/>
            <c:bubble3D val="0"/>
            <c:spPr>
              <a:solidFill>
                <a:srgbClr val="0070C0"/>
              </a:solidFill>
            </c:spPr>
          </c:dPt>
          <c:dPt>
            <c:idx val="5"/>
            <c:bubble3D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6"/>
            <c:bubble3D val="0"/>
            <c:spPr>
              <a:solidFill>
                <a:srgbClr val="FF0000"/>
              </a:solidFill>
            </c:spPr>
          </c:dPt>
          <c:dPt>
            <c:idx val="7"/>
            <c:bubble3D val="0"/>
            <c:spPr>
              <a:solidFill>
                <a:srgbClr val="3CF05A"/>
              </a:solidFill>
            </c:spPr>
          </c:dPt>
          <c:dPt>
            <c:idx val="8"/>
            <c:bubble3D val="0"/>
            <c:spPr>
              <a:solidFill>
                <a:srgbClr val="C00000"/>
              </a:solidFill>
            </c:spPr>
          </c:dPt>
          <c:dPt>
            <c:idx val="9"/>
            <c:bubble3D val="0"/>
            <c:spPr>
              <a:solidFill>
                <a:srgbClr val="FF9933"/>
              </a:solidFill>
            </c:spPr>
          </c:dPt>
          <c:dLbls>
            <c:txPr>
              <a:bodyPr/>
              <a:lstStyle/>
              <a:p>
                <a:pPr>
                  <a:defRPr sz="18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Лист1!$A$2:$A$11</c:f>
              <c:strCache>
                <c:ptCount val="10"/>
                <c:pt idx="0">
                  <c:v>Общегосударственные вопросы</c:v>
                </c:pt>
                <c:pt idx="1">
                  <c:v>Национальная безопасность и правоохранительная деятельность</c:v>
                </c:pt>
                <c:pt idx="2">
                  <c:v>Национальная экономика</c:v>
                </c:pt>
                <c:pt idx="3">
                  <c:v>Жилищно-коммунальное хозяйство</c:v>
                </c:pt>
                <c:pt idx="4">
                  <c:v>Образование</c:v>
                </c:pt>
                <c:pt idx="5">
                  <c:v>Культура, кинематография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  <c:pt idx="8">
                  <c:v>Средства массовой информации</c:v>
                </c:pt>
                <c:pt idx="9">
                  <c:v>Межбюджетные траснферты общего характера бюджетам бюджетиной системы РФ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116.6</c:v>
                </c:pt>
                <c:pt idx="1">
                  <c:v>5.9</c:v>
                </c:pt>
                <c:pt idx="2">
                  <c:v>14.4</c:v>
                </c:pt>
                <c:pt idx="3">
                  <c:v>354.3</c:v>
                </c:pt>
                <c:pt idx="4">
                  <c:v>5.0999999999999996</c:v>
                </c:pt>
                <c:pt idx="5">
                  <c:v>0.6</c:v>
                </c:pt>
                <c:pt idx="6">
                  <c:v>9.5</c:v>
                </c:pt>
                <c:pt idx="7">
                  <c:v>19.3</c:v>
                </c:pt>
                <c:pt idx="8">
                  <c:v>1.2</c:v>
                </c:pt>
                <c:pt idx="9">
                  <c:v>160.6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6037830048268287"/>
          <c:y val="1.3963424353815753E-2"/>
          <c:w val="0.33087611477512602"/>
          <c:h val="0.97207295002648664"/>
        </c:manualLayout>
      </c:layout>
      <c:overlay val="0"/>
      <c:txPr>
        <a:bodyPr/>
        <a:lstStyle/>
        <a:p>
          <a:pPr>
            <a:defRPr sz="12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1442631060423599E-4"/>
          <c:y val="0.28795706016334"/>
          <c:w val="0.52139110205888617"/>
          <c:h val="0.6970770814376416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8"/>
          <c:dPt>
            <c:idx val="0"/>
            <c:bubble3D val="0"/>
            <c:spPr>
              <a:solidFill>
                <a:srgbClr val="FFFF00"/>
              </a:solidFill>
              <a:ln>
                <a:solidFill>
                  <a:schemeClr val="bg1"/>
                </a:solidFill>
              </a:ln>
            </c:spPr>
          </c:dPt>
          <c:dPt>
            <c:idx val="1"/>
            <c:bubble3D val="0"/>
            <c:spPr>
              <a:solidFill>
                <a:srgbClr val="3CF05A"/>
              </a:solidFill>
              <a:ln>
                <a:solidFill>
                  <a:schemeClr val="accent5">
                    <a:lumMod val="75000"/>
                  </a:schemeClr>
                </a:solidFill>
              </a:ln>
            </c:spPr>
          </c:dPt>
          <c:dPt>
            <c:idx val="2"/>
            <c:bubble3D val="0"/>
            <c:spPr>
              <a:solidFill>
                <a:srgbClr val="2440CA"/>
              </a:solidFill>
              <a:ln>
                <a:solidFill>
                  <a:schemeClr val="accent6">
                    <a:lumMod val="75000"/>
                  </a:schemeClr>
                </a:solidFill>
              </a:ln>
            </c:spPr>
          </c:dPt>
          <c:dPt>
            <c:idx val="3"/>
            <c:bubble3D val="0"/>
            <c:spPr>
              <a:solidFill>
                <a:srgbClr val="FF0000"/>
              </a:solidFill>
              <a:ln>
                <a:solidFill>
                  <a:srgbClr val="C00000"/>
                </a:solidFill>
              </a:ln>
            </c:spPr>
          </c:dPt>
          <c:dLbls>
            <c:dLbl>
              <c:idx val="0"/>
              <c:layout>
                <c:manualLayout>
                  <c:x val="-6.5545409700575846E-2"/>
                  <c:y val="-9.3346890332271518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 </a:t>
                    </a:r>
                    <a:r>
                      <a:rPr lang="ru-RU" u="sng" dirty="0" smtClean="0"/>
                      <a:t>21,7</a:t>
                    </a:r>
                    <a:r>
                      <a:rPr lang="en-US" dirty="0" smtClean="0"/>
                      <a:t>   </a:t>
                    </a:r>
                    <a:r>
                      <a:rPr lang="en-US" dirty="0"/>
                      <a:t>
</a:t>
                    </a:r>
                    <a:r>
                      <a:rPr lang="ru-RU" dirty="0" smtClean="0"/>
                      <a:t>14,1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1"/>
              <c:layout>
                <c:manualLayout>
                  <c:x val="-0.1172405440059251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 </a:t>
                    </a:r>
                    <a:r>
                      <a:rPr lang="ru-RU" u="sng" dirty="0" smtClean="0"/>
                      <a:t>110</a:t>
                    </a:r>
                    <a:r>
                      <a:rPr lang="en-US" u="sng" dirty="0" smtClean="0"/>
                      <a:t>,</a:t>
                    </a:r>
                    <a:r>
                      <a:rPr lang="ru-RU" u="sng" dirty="0" smtClean="0"/>
                      <a:t>4</a:t>
                    </a:r>
                    <a:r>
                      <a:rPr lang="en-US" dirty="0" smtClean="0"/>
                      <a:t>   </a:t>
                    </a:r>
                    <a:r>
                      <a:rPr lang="en-US" dirty="0"/>
                      <a:t>
</a:t>
                    </a:r>
                    <a:r>
                      <a:rPr lang="ru-RU" dirty="0" smtClean="0"/>
                      <a:t>71,7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2"/>
              <c:layout>
                <c:manualLayout>
                  <c:x val="1.6207226032911921E-2"/>
                  <c:y val="-9.3890728415038996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 </a:t>
                    </a:r>
                    <a:r>
                      <a:rPr lang="ru-RU" u="sng" dirty="0" smtClean="0"/>
                      <a:t>2</a:t>
                    </a:r>
                    <a:r>
                      <a:rPr lang="en-US" u="sng" dirty="0" smtClean="0"/>
                      <a:t>,</a:t>
                    </a:r>
                    <a:r>
                      <a:rPr lang="ru-RU" u="sng" dirty="0" smtClean="0"/>
                      <a:t>5</a:t>
                    </a:r>
                    <a:r>
                      <a:rPr lang="en-US" dirty="0" smtClean="0"/>
                      <a:t>   </a:t>
                    </a:r>
                    <a:r>
                      <a:rPr lang="en-US" dirty="0"/>
                      <a:t>
</a:t>
                    </a:r>
                    <a:r>
                      <a:rPr lang="ru-RU" dirty="0" smtClean="0"/>
                      <a:t>1,6</a:t>
                    </a:r>
                    <a:r>
                      <a:rPr lang="en-US" dirty="0" smtClean="0"/>
                      <a:t>%</a:t>
                    </a:r>
                    <a:endParaRPr lang="en-US" dirty="0"/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dLbl>
              <c:idx val="3"/>
              <c:layout>
                <c:manualLayout>
                  <c:x val="3.9685428996107948E-2"/>
                  <c:y val="-9.1034645569389047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 </a:t>
                    </a:r>
                    <a:r>
                      <a:rPr lang="en-US" u="sng" dirty="0" smtClean="0"/>
                      <a:t>1</a:t>
                    </a:r>
                    <a:r>
                      <a:rPr lang="ru-RU" u="sng" dirty="0" smtClean="0"/>
                      <a:t>9</a:t>
                    </a:r>
                    <a:r>
                      <a:rPr lang="en-US" u="sng" dirty="0" smtClean="0"/>
                      <a:t>,</a:t>
                    </a:r>
                    <a:r>
                      <a:rPr lang="ru-RU" u="sng" dirty="0" smtClean="0"/>
                      <a:t>3</a:t>
                    </a:r>
                    <a:r>
                      <a:rPr lang="en-US" dirty="0" smtClean="0"/>
                      <a:t>   </a:t>
                    </a:r>
                    <a:r>
                      <a:rPr lang="en-US" dirty="0"/>
                      <a:t>
</a:t>
                    </a:r>
                    <a:r>
                      <a:rPr lang="ru-RU" dirty="0" smtClean="0"/>
                      <a:t>12,</a:t>
                    </a:r>
                    <a:r>
                      <a:rPr lang="en-US" dirty="0" smtClean="0"/>
                      <a:t>6</a:t>
                    </a:r>
                    <a:r>
                      <a:rPr lang="en-US" dirty="0"/>
                      <a:t>%</a:t>
                    </a:r>
                  </a:p>
                </c:rich>
              </c:tx>
              <c:dLblPos val="bestFit"/>
              <c:showLegendKey val="0"/>
              <c:showVal val="1"/>
              <c:showCatName val="0"/>
              <c:showSerName val="0"/>
              <c:showPercent val="1"/>
              <c:showBubbleSize val="0"/>
              <c:separator>
</c:separator>
            </c:dLbl>
            <c:txPr>
              <a:bodyPr/>
              <a:lstStyle/>
              <a:p>
                <a:pPr>
                  <a:defRPr sz="2400" b="1" baseline="0">
                    <a:latin typeface="Times New Roman" panose="02020603050405020304" pitchFamily="18" charset="0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1"/>
            <c:showBubbleSize val="0"/>
            <c:separator>
</c:separator>
            <c:showLeaderLines val="1"/>
          </c:dLbls>
          <c:cat>
            <c:strRef>
              <c:f>Лист1!$A$2:$A$5</c:f>
              <c:strCache>
                <c:ptCount val="4"/>
                <c:pt idx="0">
                  <c:v>Жилищное хозяйство</c:v>
                </c:pt>
                <c:pt idx="1">
                  <c:v>Коммунальное хозяйство</c:v>
                </c:pt>
                <c:pt idx="2">
                  <c:v>Образование</c:v>
                </c:pt>
                <c:pt idx="3">
                  <c:v>Физическая культура и спорт</c:v>
                </c:pt>
              </c:strCache>
            </c:strRef>
          </c:cat>
          <c:val>
            <c:numRef>
              <c:f>Лист1!$B$2:$B$5</c:f>
              <c:numCache>
                <c:formatCode>_-* #,##0.0\ _₽_-;\-* #,##0.0\ _₽_-;_-* "-"?\ _₽_-;_-@_-</c:formatCode>
                <c:ptCount val="4"/>
                <c:pt idx="0">
                  <c:v>21.7</c:v>
                </c:pt>
                <c:pt idx="1">
                  <c:v>110.4</c:v>
                </c:pt>
                <c:pt idx="2">
                  <c:v>2.5</c:v>
                </c:pt>
                <c:pt idx="3">
                  <c:v>19.3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Столбец2</c:v>
                </c:pt>
              </c:strCache>
            </c:strRef>
          </c:tx>
          <c:explosion val="25"/>
          <c:cat>
            <c:strRef>
              <c:f>Лист1!$A$2:$A$5</c:f>
              <c:strCache>
                <c:ptCount val="4"/>
                <c:pt idx="0">
                  <c:v>Жилищное хозяйство</c:v>
                </c:pt>
                <c:pt idx="1">
                  <c:v>Коммунальное хозяйство</c:v>
                </c:pt>
                <c:pt idx="2">
                  <c:v>Образование</c:v>
                </c:pt>
                <c:pt idx="3">
                  <c:v>Физическая культура и спорт</c:v>
                </c:pt>
              </c:strCache>
            </c:strRef>
          </c:cat>
          <c:val>
            <c:numRef>
              <c:f>Лист1!$C$2:$C$5</c:f>
              <c:numCache>
                <c:formatCode>_-* #,##0.0\ _₽_-;\-* #,##0.0\ _₽_-;_-* "-"?\ _₽_-;_-@_-</c:formatCode>
                <c:ptCount val="4"/>
                <c:pt idx="0">
                  <c:v>14.1</c:v>
                </c:pt>
                <c:pt idx="1">
                  <c:v>71.7</c:v>
                </c:pt>
                <c:pt idx="2">
                  <c:v>1.6</c:v>
                </c:pt>
                <c:pt idx="3">
                  <c:v>12.6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50783445937009697"/>
          <c:y val="0.60470906037388328"/>
          <c:w val="0.47743169878180131"/>
          <c:h val="0.39529093962611672"/>
        </c:manualLayout>
      </c:layout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0.30347</cdr:x>
      <cdr:y>0.03379</cdr:y>
    </cdr:from>
    <cdr:to>
      <cdr:x>0.64853</cdr:x>
      <cdr:y>0.13278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2615769" y="172063"/>
          <a:ext cx="2974283" cy="504016"/>
        </a:xfrm>
        <a:prstGeom xmlns:a="http://schemas.openxmlformats.org/drawingml/2006/main" prst="rect">
          <a:avLst/>
        </a:prstGeom>
        <a:solidFill xmlns:a="http://schemas.openxmlformats.org/drawingml/2006/main">
          <a:schemeClr val="bg2">
            <a:lumMod val="75000"/>
          </a:schemeClr>
        </a:solidFill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Всего </a:t>
          </a:r>
          <a:r>
            <a:rPr lang="ru-RU" b="1" dirty="0" smtClean="0">
              <a:solidFill>
                <a:schemeClr val="tx1"/>
              </a:solidFill>
            </a:rPr>
            <a:t> </a:t>
          </a:r>
          <a:r>
            <a:rPr lang="ru-RU" sz="24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153,9 млн руб</a:t>
          </a:r>
          <a:r>
            <a:rPr lang="ru-RU" b="1" dirty="0" smtClean="0">
              <a:solidFill>
                <a:schemeClr val="tx1"/>
              </a:solidFill>
            </a:rPr>
            <a:t>.</a:t>
          </a:r>
          <a:endParaRPr lang="ru-RU" b="1" dirty="0">
            <a:solidFill>
              <a:schemeClr val="tx1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8A5008-D8DF-416B-8261-8BAB1B0FB32B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4" y="943009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644649-F656-4BAC-BB88-F1183E8BDD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5910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44649-F656-4BAC-BB88-F1183E8BDDFE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95270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644649-F656-4BAC-BB88-F1183E8BDDFE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7139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85" r:id="rId1"/>
    <p:sldLayoutId id="2147484586" r:id="rId2"/>
    <p:sldLayoutId id="2147484587" r:id="rId3"/>
    <p:sldLayoutId id="2147484588" r:id="rId4"/>
    <p:sldLayoutId id="2147484589" r:id="rId5"/>
    <p:sldLayoutId id="2147484590" r:id="rId6"/>
    <p:sldLayoutId id="2147484591" r:id="rId7"/>
    <p:sldLayoutId id="2147484592" r:id="rId8"/>
    <p:sldLayoutId id="2147484593" r:id="rId9"/>
    <p:sldLayoutId id="2147484594" r:id="rId10"/>
    <p:sldLayoutId id="21474845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mailto:ufzr@mail.ru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9137" y="222193"/>
            <a:ext cx="868716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Отчет об исполнении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районного бюджета Заполярного района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/>
              </a:rPr>
              <a:t>за 9 месяцев 2018 года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296" y="3467"/>
            <a:ext cx="927704" cy="84879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137" y="1844824"/>
            <a:ext cx="8681260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0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4094596"/>
              </p:ext>
            </p:extLst>
          </p:nvPr>
        </p:nvGraphicFramePr>
        <p:xfrm>
          <a:off x="467545" y="1844825"/>
          <a:ext cx="8352928" cy="39318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32">
                  <a:extLst>
                    <a:ext uri="{9D8B030D-6E8A-4147-A177-3AD203B41FA5}">
                      <a16:colId xmlns:a16="http://schemas.microsoft.com/office/drawing/2014/main" xmlns="" val="2017118649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xmlns="" val="1010262865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xmlns="" val="2577301401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xmlns="" val="2723482386"/>
                    </a:ext>
                  </a:extLst>
                </a:gridCol>
                <a:gridCol w="1008112"/>
              </a:tblGrid>
              <a:tr h="794118"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межбюджетного трансферта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Кассовый план на 9 месяцев 2018 года</a:t>
                      </a: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Исполнено за 9 месяцев 2018 года</a:t>
                      </a: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Отклонение исполнения от плана 9 месяцев 2018 года</a:t>
                      </a: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% исполнения</a:t>
                      </a:r>
                    </a:p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204416334"/>
                  </a:ext>
                </a:extLst>
              </a:tr>
              <a:tr h="409499">
                <a:tc>
                  <a:txBody>
                    <a:bodyPr/>
                    <a:lstStyle/>
                    <a:p>
                      <a:pPr marL="355600" indent="0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Дотации на выравнивание бюджетной обеспеченности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46,5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46,5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476827905"/>
                  </a:ext>
                </a:extLst>
              </a:tr>
              <a:tr h="694534">
                <a:tc>
                  <a:txBody>
                    <a:bodyPr/>
                    <a:lstStyle/>
                    <a:p>
                      <a:pPr marL="355600" indent="0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Дотации на обеспечение сбалансированности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бюджетов поселений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75,7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68,1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-7,6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90,0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22947465"/>
                  </a:ext>
                </a:extLst>
              </a:tr>
              <a:tr h="409499">
                <a:tc>
                  <a:txBody>
                    <a:bodyPr/>
                    <a:lstStyle/>
                    <a:p>
                      <a:pPr marL="355600" indent="0" algn="l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r>
                        <a:rPr lang="ru-RU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дотации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122,2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114,6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-7,6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93,8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59975855"/>
                  </a:ext>
                </a:extLst>
              </a:tr>
              <a:tr h="955257">
                <a:tc>
                  <a:txBody>
                    <a:bodyPr/>
                    <a:lstStyle/>
                    <a:p>
                      <a:pPr marL="355600" indent="0" algn="l"/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Иные межбюджетные трансферты целевого характера, без учета бюджетных инвестиций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212,0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effectLst/>
                          <a:latin typeface="Times New Roman" panose="02020603050405020304" pitchFamily="18" charset="0"/>
                          <a:ea typeface="Times New Roman"/>
                          <a:cs typeface="Times New Roman" panose="02020603050405020304" pitchFamily="18" charset="0"/>
                        </a:rPr>
                        <a:t>173,1</a:t>
                      </a:r>
                      <a:endParaRPr lang="ru-RU" sz="1200" b="0" dirty="0">
                        <a:effectLst/>
                        <a:latin typeface="Times New Roman" panose="02020603050405020304" pitchFamily="18" charset="0"/>
                        <a:ea typeface="Times New Roman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-38,9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81,7</a:t>
                      </a:r>
                      <a:endParaRPr lang="ru-RU" sz="12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09499">
                <a:tc>
                  <a:txBody>
                    <a:bodyPr/>
                    <a:lstStyle/>
                    <a:p>
                      <a:pPr marL="355600" indent="0" algn="l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межбюджетные трансферты поселениям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334,2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287,7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-46,5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86,1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3920" y="-2607"/>
            <a:ext cx="927704" cy="848791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467544" y="476672"/>
            <a:ext cx="8208912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Межбюджетные трансферты, предоставленные местным</a:t>
            </a:r>
          </a:p>
          <a:p>
            <a:pPr algn="ctr"/>
            <a:r>
              <a:rPr lang="ru-RU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бюджетам </a:t>
            </a:r>
            <a:r>
              <a:rPr lang="ru-RU" sz="2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районного бюджета </a:t>
            </a:r>
            <a:r>
              <a:rPr lang="ru-RU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9 месяцев  2018 года, </a:t>
            </a:r>
          </a:p>
          <a:p>
            <a:pPr algn="ctr"/>
            <a:r>
              <a:rPr lang="ru-RU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 руб. </a:t>
            </a:r>
            <a:endParaRPr lang="ru-RU" sz="2200" b="1" dirty="0">
              <a:ln w="0"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41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61736" y="1124744"/>
            <a:ext cx="842493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финансов Администрации муниципального района «Заполярный район»</a:t>
            </a:r>
          </a:p>
          <a:p>
            <a:pPr algn="ctr"/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 адрес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166700, Ненецкий автономный округ, п. Искателей, ул. Губкина, д. 10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Адрес электронной почты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ufzr@mail.ru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4-77-64</a:t>
            </a:r>
            <a:endParaRPr lang="en-US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en-US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296" y="0"/>
            <a:ext cx="927704" cy="848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145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42496" y="231161"/>
            <a:ext cx="8233959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>
                <a:ln w="0">
                  <a:solidFill>
                    <a:schemeClr val="tx1">
                      <a:lumMod val="75000"/>
                      <a:lumOff val="25000"/>
                    </a:schemeClr>
                  </a:solidFill>
                </a:ln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Параметры</a:t>
            </a:r>
            <a:r>
              <a:rPr lang="ru-RU" sz="2800" b="1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районного бюджета </a:t>
            </a:r>
          </a:p>
          <a:p>
            <a:pPr algn="ctr"/>
            <a:r>
              <a:rPr lang="ru-RU" sz="28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9 месяцев 2018 года, млн руб.</a:t>
            </a:r>
            <a:endParaRPr lang="ru-RU" sz="2800" dirty="0">
              <a:ln w="0"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730473"/>
              </p:ext>
            </p:extLst>
          </p:nvPr>
        </p:nvGraphicFramePr>
        <p:xfrm>
          <a:off x="459754" y="1340768"/>
          <a:ext cx="8280920" cy="50184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8070">
                  <a:extLst>
                    <a:ext uri="{9D8B030D-6E8A-4147-A177-3AD203B41FA5}">
                      <a16:colId xmlns="" xmlns:a16="http://schemas.microsoft.com/office/drawing/2014/main" val="2684928720"/>
                    </a:ext>
                  </a:extLst>
                </a:gridCol>
                <a:gridCol w="1296144"/>
                <a:gridCol w="1224136"/>
                <a:gridCol w="1198644">
                  <a:extLst>
                    <a:ext uri="{9D8B030D-6E8A-4147-A177-3AD203B41FA5}">
                      <a16:colId xmlns="" xmlns:a16="http://schemas.microsoft.com/office/drawing/2014/main" val="3721793294"/>
                    </a:ext>
                  </a:extLst>
                </a:gridCol>
                <a:gridCol w="1177620">
                  <a:extLst>
                    <a:ext uri="{9D8B030D-6E8A-4147-A177-3AD203B41FA5}">
                      <a16:colId xmlns="" xmlns:a16="http://schemas.microsoft.com/office/drawing/2014/main" val="1243929165"/>
                    </a:ext>
                  </a:extLst>
                </a:gridCol>
                <a:gridCol w="856306">
                  <a:extLst>
                    <a:ext uri="{9D8B030D-6E8A-4147-A177-3AD203B41FA5}">
                      <a16:colId xmlns="" xmlns:a16="http://schemas.microsoft.com/office/drawing/2014/main" val="1548803581"/>
                    </a:ext>
                  </a:extLst>
                </a:gridCol>
              </a:tblGrid>
              <a:tr h="936104"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Уточненный план </a:t>
                      </a:r>
                    </a:p>
                    <a:p>
                      <a:pPr algn="ctr"/>
                      <a:r>
                        <a:rPr lang="ru-RU" sz="13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2018 год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Кассовый план </a:t>
                      </a:r>
                    </a:p>
                    <a:p>
                      <a:pPr algn="ctr"/>
                      <a:r>
                        <a:rPr lang="ru-RU" sz="13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9 месяцев 2018 года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 </a:t>
                      </a:r>
                    </a:p>
                    <a:p>
                      <a:pPr algn="ctr"/>
                      <a:r>
                        <a:rPr lang="ru-RU" sz="13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 9 месяцев 2018 года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Отклонение</a:t>
                      </a:r>
                      <a:r>
                        <a:rPr lang="ru-RU" sz="13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кассового исполнения от  плана </a:t>
                      </a:r>
                    </a:p>
                    <a:p>
                      <a:pPr algn="ctr"/>
                      <a:r>
                        <a:rPr lang="ru-RU" sz="13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9 месяцев 2018 года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</a:t>
                      </a:r>
                      <a:r>
                        <a:rPr lang="ru-RU" sz="1300" b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</a:t>
                      </a:r>
                      <a:r>
                        <a:rPr lang="ru-RU" sz="13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-нения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31157952"/>
                  </a:ext>
                </a:extLst>
              </a:tr>
              <a:tr h="415360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</a:t>
                      </a:r>
                      <a:r>
                        <a:rPr lang="ru-RU" sz="13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всего</a:t>
                      </a:r>
                    </a:p>
                    <a:p>
                      <a:r>
                        <a:rPr lang="ru-RU" sz="1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749,1</a:t>
                      </a:r>
                      <a:endParaRPr lang="ru-RU" sz="13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556,9</a:t>
                      </a:r>
                      <a:endParaRPr lang="ru-RU" sz="13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613,9</a:t>
                      </a:r>
                      <a:endParaRPr lang="ru-RU" sz="13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57,0</a:t>
                      </a:r>
                      <a:endParaRPr lang="ru-RU" sz="13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110,2</a:t>
                      </a:r>
                      <a:endParaRPr lang="ru-RU" sz="13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260018366"/>
                  </a:ext>
                </a:extLst>
              </a:tr>
              <a:tr h="342457">
                <a:tc>
                  <a:txBody>
                    <a:bodyPr/>
                    <a:lstStyle/>
                    <a:p>
                      <a:pPr marL="177800" indent="-177800">
                        <a:buFontTx/>
                        <a:buChar char="-"/>
                      </a:pPr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налоговые доходы</a:t>
                      </a: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635,0</a:t>
                      </a:r>
                      <a:endParaRPr lang="ru-RU" sz="13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482,9</a:t>
                      </a:r>
                      <a:endParaRPr lang="ru-RU" sz="13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505,4</a:t>
                      </a:r>
                      <a:endParaRPr lang="ru-RU" sz="13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22,5</a:t>
                      </a:r>
                      <a:endParaRPr lang="ru-RU" sz="13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104,7</a:t>
                      </a:r>
                      <a:endParaRPr lang="ru-RU" sz="13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578850366"/>
                  </a:ext>
                </a:extLst>
              </a:tr>
              <a:tr h="342457"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неналоговые доходы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87,3</a:t>
                      </a:r>
                      <a:endParaRPr lang="ru-RU" sz="13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65,8</a:t>
                      </a:r>
                      <a:endParaRPr lang="ru-RU" sz="13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100,6</a:t>
                      </a:r>
                      <a:endParaRPr lang="ru-RU" sz="13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34,8</a:t>
                      </a:r>
                      <a:endParaRPr lang="ru-RU" sz="13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152,9</a:t>
                      </a:r>
                      <a:endParaRPr lang="ru-RU" sz="13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132596828"/>
                  </a:ext>
                </a:extLst>
              </a:tr>
              <a:tr h="326746"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безвозмездные поступления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26,8</a:t>
                      </a:r>
                      <a:endParaRPr lang="ru-RU" sz="13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8,2</a:t>
                      </a:r>
                      <a:endParaRPr lang="ru-RU" sz="13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7,9</a:t>
                      </a:r>
                      <a:endParaRPr lang="ru-RU" sz="13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-0,3</a:t>
                      </a:r>
                      <a:endParaRPr lang="ru-RU" sz="13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96,3</a:t>
                      </a:r>
                      <a:endParaRPr lang="ru-RU" sz="13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52973243"/>
                  </a:ext>
                </a:extLst>
              </a:tr>
              <a:tr h="370994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 – всего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1 276,7</a:t>
                      </a:r>
                      <a:endParaRPr lang="ru-RU" sz="13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850,7</a:t>
                      </a:r>
                      <a:endParaRPr lang="ru-RU" sz="13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687,5</a:t>
                      </a:r>
                      <a:endParaRPr lang="ru-RU" sz="13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-163,2</a:t>
                      </a:r>
                      <a:endParaRPr lang="ru-RU" sz="13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80,8</a:t>
                      </a:r>
                      <a:endParaRPr lang="ru-RU" sz="13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240108690"/>
                  </a:ext>
                </a:extLst>
              </a:tr>
              <a:tr h="364566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Дефицит (-), профицит (+)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-527,6</a:t>
                      </a:r>
                      <a:endParaRPr lang="ru-RU" sz="13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-293,8</a:t>
                      </a:r>
                      <a:endParaRPr lang="ru-RU" sz="13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-73,6</a:t>
                      </a:r>
                      <a:endParaRPr lang="ru-RU" sz="13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3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3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963532714"/>
                  </a:ext>
                </a:extLst>
              </a:tr>
              <a:tr h="788312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Источники финансирования дефицита бюджета – всего</a:t>
                      </a: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527,6</a:t>
                      </a:r>
                      <a:endParaRPr lang="ru-RU" sz="13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293,8</a:t>
                      </a:r>
                      <a:endParaRPr lang="ru-RU" sz="13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73,6</a:t>
                      </a:r>
                      <a:endParaRPr lang="ru-RU" sz="13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-220,2</a:t>
                      </a:r>
                      <a:endParaRPr lang="ru-RU" sz="13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25,1</a:t>
                      </a:r>
                      <a:endParaRPr lang="ru-RU" sz="13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76665979"/>
                  </a:ext>
                </a:extLst>
              </a:tr>
              <a:tr h="7150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</a:t>
                      </a:r>
                      <a:r>
                        <a:rPr lang="ru-RU" sz="1300" b="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них</a:t>
                      </a:r>
                      <a:endParaRPr lang="ru-RU" sz="13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изменение остатков средств бюджета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527,6</a:t>
                      </a:r>
                      <a:endParaRPr lang="ru-RU" sz="13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293,8</a:t>
                      </a:r>
                      <a:endParaRPr lang="ru-RU" sz="13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73,6</a:t>
                      </a:r>
                      <a:endParaRPr lang="ru-RU" sz="13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-220,2</a:t>
                      </a:r>
                      <a:endParaRPr lang="ru-RU" sz="13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i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25,1</a:t>
                      </a:r>
                      <a:endParaRPr lang="ru-RU" sz="1300" b="1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93062771"/>
                  </a:ext>
                </a:extLst>
              </a:tr>
            </a:tbl>
          </a:graphicData>
        </a:graphic>
      </p:graphicFrame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296" y="3467"/>
            <a:ext cx="927704" cy="848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32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338328"/>
            <a:ext cx="8568951" cy="1252728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Сведения об объеме муниципального долга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состоянию на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01.10.2018, млн руб.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296" y="3467"/>
            <a:ext cx="927704" cy="848791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1379209"/>
              </p:ext>
            </p:extLst>
          </p:nvPr>
        </p:nvGraphicFramePr>
        <p:xfrm>
          <a:off x="323528" y="1844824"/>
          <a:ext cx="8568953" cy="372881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72210"/>
                <a:gridCol w="792088"/>
                <a:gridCol w="1080120"/>
                <a:gridCol w="1080120"/>
                <a:gridCol w="936104"/>
                <a:gridCol w="936104"/>
                <a:gridCol w="864096"/>
                <a:gridCol w="1008111"/>
              </a:tblGrid>
              <a:tr h="116850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Долговые обязательства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Долг на 01.01.2018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Планируется </a:t>
                      </a:r>
                    </a:p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привлечению на 9 месяцев 2018 года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Планируется</a:t>
                      </a:r>
                    </a:p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погашению на 9 месяцев  2018 года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Привлечено 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9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месяцев 2018 года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Погашено </a:t>
                      </a:r>
                      <a:endParaRPr lang="ru-RU" sz="1200" u="none" strike="noStrike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месяцев 2018 года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Долг на 01.10.2018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Расходы на обслуживание долга </a:t>
                      </a:r>
                      <a:endParaRPr lang="ru-RU" sz="1200" u="none" strike="noStrike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 fontAlgn="ctr"/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месяцев 2018 года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3110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73028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Кредиты коммерческих банков и иных кредитных организаций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-  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-  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-  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-  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-  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-  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-    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6127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Бюджетные кредиты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-  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-  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-  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-  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-  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-  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-  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3317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Муниципальные ценные бумаги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-    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-  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-  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-    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-     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-  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-  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61274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Муниципальные гарантии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-  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-  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-  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-  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-  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-  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-     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43209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-     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-     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-     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-     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-     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-     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-     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8549" marR="8549" marT="8549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3067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67544" y="260648"/>
            <a:ext cx="8136904" cy="830997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spAutoFit/>
          </a:bodyPr>
          <a:lstStyle/>
          <a:p>
            <a:pPr algn="ctr"/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районного бюджета по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доходам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9 месяцев 2018 года,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 руб.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2267887"/>
              </p:ext>
            </p:extLst>
          </p:nvPr>
        </p:nvGraphicFramePr>
        <p:xfrm>
          <a:off x="467544" y="1124743"/>
          <a:ext cx="8140597" cy="525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1371">
                  <a:extLst>
                    <a:ext uri="{9D8B030D-6E8A-4147-A177-3AD203B41FA5}">
                      <a16:colId xmlns="" xmlns:a16="http://schemas.microsoft.com/office/drawing/2014/main" val="3668196146"/>
                    </a:ext>
                  </a:extLst>
                </a:gridCol>
                <a:gridCol w="1080120"/>
                <a:gridCol w="1080120"/>
                <a:gridCol w="1080120">
                  <a:extLst>
                    <a:ext uri="{9D8B030D-6E8A-4147-A177-3AD203B41FA5}">
                      <a16:colId xmlns="" xmlns:a16="http://schemas.microsoft.com/office/drawing/2014/main" val="2910999537"/>
                    </a:ext>
                  </a:extLst>
                </a:gridCol>
                <a:gridCol w="1080120">
                  <a:extLst>
                    <a:ext uri="{9D8B030D-6E8A-4147-A177-3AD203B41FA5}">
                      <a16:colId xmlns="" xmlns:a16="http://schemas.microsoft.com/office/drawing/2014/main" val="736351193"/>
                    </a:ext>
                  </a:extLst>
                </a:gridCol>
                <a:gridCol w="618746">
                  <a:extLst>
                    <a:ext uri="{9D8B030D-6E8A-4147-A177-3AD203B41FA5}">
                      <a16:colId xmlns="" xmlns:a16="http://schemas.microsoft.com/office/drawing/2014/main" val="4089927065"/>
                    </a:ext>
                  </a:extLst>
                </a:gridCol>
              </a:tblGrid>
              <a:tr h="1136144"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Уточненный план </a:t>
                      </a:r>
                    </a:p>
                    <a:p>
                      <a:pPr algn="ctr"/>
                      <a:r>
                        <a:rPr lang="ru-RU" sz="13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2018 год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Кассовый план </a:t>
                      </a:r>
                    </a:p>
                    <a:p>
                      <a:pPr algn="ctr"/>
                      <a:r>
                        <a:rPr lang="ru-RU" sz="13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9 месяцев 2018 года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 за 9 месяцев 2018 года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Отклонение</a:t>
                      </a:r>
                      <a:r>
                        <a:rPr lang="ru-RU" sz="13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кассового исполнения от  плана </a:t>
                      </a:r>
                    </a:p>
                    <a:p>
                      <a:pPr algn="ctr"/>
                      <a:r>
                        <a:rPr lang="ru-RU" sz="13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9 месяцев 2018 года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</a:t>
                      </a:r>
                      <a:r>
                        <a:rPr lang="ru-RU" sz="1300" b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</a:t>
                      </a:r>
                      <a:r>
                        <a:rPr lang="ru-RU" sz="13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-нения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680214287"/>
                  </a:ext>
                </a:extLst>
              </a:tr>
              <a:tr h="285821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ДОХОДОВ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749,1</a:t>
                      </a: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556,9</a:t>
                      </a: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613,9</a:t>
                      </a: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57,0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110,2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717965979"/>
                  </a:ext>
                </a:extLst>
              </a:tr>
              <a:tr h="285821">
                <a:tc>
                  <a:txBody>
                    <a:bodyPr/>
                    <a:lstStyle/>
                    <a:p>
                      <a:pPr marL="0" lvl="1" indent="0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Налоговые</a:t>
                      </a:r>
                      <a:r>
                        <a:rPr lang="ru-RU" sz="13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неналоговые доходы, в </a:t>
                      </a:r>
                      <a:r>
                        <a:rPr lang="ru-RU" sz="1300" b="1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lang="ru-RU" sz="13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.:</a:t>
                      </a: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722,3</a:t>
                      </a: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548,7</a:t>
                      </a: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606,0</a:t>
                      </a: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57,3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110,4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063606482"/>
                  </a:ext>
                </a:extLst>
              </a:tr>
              <a:tr h="285821"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 на доходы физических</a:t>
                      </a:r>
                      <a:r>
                        <a:rPr lang="ru-RU" sz="1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лиц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605,8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457,6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481,3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23,7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105,2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949886277"/>
                  </a:ext>
                </a:extLst>
              </a:tr>
              <a:tr h="285821"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налоги на совокупный доход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28,8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25,2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23,9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-1,3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94,8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549637234"/>
                  </a:ext>
                </a:extLst>
              </a:tr>
              <a:tr h="657944"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 от использования имущества, находящегося в муниципальной собственности 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51,4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37,9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41,3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3,4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109,0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179989599"/>
                  </a:ext>
                </a:extLst>
              </a:tr>
              <a:tr h="481383"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плата за негативное воздействие на окружающую среду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32,0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24,0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52,5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28,5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218,7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630801148"/>
                  </a:ext>
                </a:extLst>
              </a:tr>
              <a:tr h="285821"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 налоговые</a:t>
                      </a:r>
                      <a:r>
                        <a:rPr lang="ru-RU" sz="1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</a:t>
                      </a:r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неналоговые доходы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4,3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4,0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7,0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3,0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175,0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9498"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поступления, в </a:t>
                      </a:r>
                      <a:r>
                        <a:rPr lang="ru-RU" sz="13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.:</a:t>
                      </a: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26,8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8,2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7,9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-0,3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96,3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85821"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окружного бюджета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18,8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2,4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2,4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5821"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бюджетов поселений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8,8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6,6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6,6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81383">
                <a:tc>
                  <a:txBody>
                    <a:bodyPr/>
                    <a:lstStyle/>
                    <a:p>
                      <a:r>
                        <a:rPr lang="ru-RU" sz="1300" i="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возврат остатков целевых межбюджетных трансфертов прошлых лет </a:t>
                      </a:r>
                      <a:endParaRPr lang="ru-RU" sz="1300" i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-0,8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-0,8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-1,1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-0,3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137,5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296" y="0"/>
            <a:ext cx="927704" cy="848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18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51520" y="477717"/>
            <a:ext cx="864096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исполнения доходов районного бюджета </a:t>
            </a:r>
          </a:p>
          <a:p>
            <a:pPr algn="ctr"/>
            <a:r>
              <a:rPr lang="ru-RU" sz="2400" b="1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9 месяцев 2018 года, млн руб.</a:t>
            </a:r>
            <a:endParaRPr lang="ru-RU" sz="2400" dirty="0">
              <a:ln w="0"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296" y="3467"/>
            <a:ext cx="927704" cy="848791"/>
          </a:xfrm>
          <a:prstGeom prst="rect">
            <a:avLst/>
          </a:prstGeom>
        </p:spPr>
      </p:pic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970947537"/>
              </p:ext>
            </p:extLst>
          </p:nvPr>
        </p:nvGraphicFramePr>
        <p:xfrm>
          <a:off x="252000" y="1404000"/>
          <a:ext cx="8640960" cy="4840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94199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299" y="0"/>
            <a:ext cx="927704" cy="848791"/>
          </a:xfrm>
          <a:prstGeom prst="rect">
            <a:avLst/>
          </a:prstGeom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5833164"/>
              </p:ext>
            </p:extLst>
          </p:nvPr>
        </p:nvGraphicFramePr>
        <p:xfrm>
          <a:off x="323528" y="1268760"/>
          <a:ext cx="8472519" cy="5031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7371"/>
                <a:gridCol w="3022998"/>
                <a:gridCol w="1285767"/>
                <a:gridCol w="1080120"/>
                <a:gridCol w="1296144"/>
                <a:gridCol w="1080119"/>
              </a:tblGrid>
              <a:tr h="1034290">
                <a:tc>
                  <a:txBody>
                    <a:bodyPr/>
                    <a:lstStyle/>
                    <a:p>
                      <a:pPr algn="ctr"/>
                      <a:endParaRPr lang="ru-RU" sz="13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3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Раздел</a:t>
                      </a:r>
                    </a:p>
                    <a:p>
                      <a:pPr algn="ctr"/>
                      <a:endParaRPr lang="ru-RU" sz="13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3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Наименование</a:t>
                      </a:r>
                    </a:p>
                    <a:p>
                      <a:pPr algn="ctr"/>
                      <a:endParaRPr lang="ru-RU" sz="13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Кассовый</a:t>
                      </a:r>
                      <a:r>
                        <a:rPr lang="ru-RU" sz="13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план на 9 месяцев </a:t>
                      </a:r>
                      <a:r>
                        <a:rPr lang="ru-RU" sz="13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 года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 за 9 месяцев 2018 года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Отклонение исполнения</a:t>
                      </a:r>
                      <a:r>
                        <a:rPr lang="ru-RU" sz="13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 плана на 9 месяцев 2018 года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</a:t>
                      </a:r>
                      <a:endParaRPr lang="ru-RU" sz="13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33862">
                <a:tc>
                  <a:txBody>
                    <a:bodyPr/>
                    <a:lstStyle/>
                    <a:p>
                      <a:pPr algn="ctr"/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 РАСХОДОВ</a:t>
                      </a:r>
                      <a:endParaRPr lang="ru-RU" sz="13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850,7</a:t>
                      </a:r>
                      <a:endParaRPr lang="ru-RU" sz="13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687,5</a:t>
                      </a:r>
                      <a:endParaRPr lang="ru-RU" sz="13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-163,2</a:t>
                      </a:r>
                      <a:endParaRPr lang="ru-RU" sz="13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80,8</a:t>
                      </a:r>
                      <a:endParaRPr lang="ru-RU" sz="13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33862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01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Общегосударственные вопросы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122,9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116,6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-6,3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94,8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19582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03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Национальная безопасность</a:t>
                      </a:r>
                      <a:r>
                        <a:rPr lang="ru-RU" sz="1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 правоохранительная деятельность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10,6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5,9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-4,7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55,5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2079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04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Национальная экономика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25,7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14,4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-11,3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56,1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68833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Жилищно-коммунальное хозяйство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439,3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354,3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-85,0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80,6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2079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07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Образование</a:t>
                      </a:r>
                      <a:r>
                        <a:rPr lang="ru-RU" sz="1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12,1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5,1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-7,0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42,4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282079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08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Культура,</a:t>
                      </a:r>
                      <a:r>
                        <a:rPr lang="ru-RU" sz="1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кинематография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0,6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100,0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282079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Социальная политика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9,6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9,5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-0,1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99,6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59064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Физическая</a:t>
                      </a:r>
                      <a:r>
                        <a:rPr lang="ru-RU" sz="1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культура и спорт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51,6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19,3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-32,3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37,5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301380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Средства массовой информации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1,8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1,2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-0,6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66,0</a:t>
                      </a:r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622605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Межбюджетные трансферты общего</a:t>
                      </a:r>
                      <a:r>
                        <a:rPr lang="ru-RU" sz="13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характера бюджетам бюджетной системы РФ</a:t>
                      </a:r>
                      <a:endParaRPr lang="ru-RU" sz="13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176,5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160,6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-15,9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91,0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0" name="Текст 2"/>
          <p:cNvSpPr txBox="1">
            <a:spLocks/>
          </p:cNvSpPr>
          <p:nvPr/>
        </p:nvSpPr>
        <p:spPr>
          <a:xfrm>
            <a:off x="1259632" y="2218211"/>
            <a:ext cx="920230" cy="4053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23528" y="260648"/>
            <a:ext cx="8496944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районного бюджета по расходам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9 месяцев 2018 года, млн руб.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8682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299" y="0"/>
            <a:ext cx="927704" cy="848791"/>
          </a:xfrm>
          <a:prstGeom prst="rect">
            <a:avLst/>
          </a:prstGeom>
        </p:spPr>
      </p:pic>
      <p:sp>
        <p:nvSpPr>
          <p:cNvPr id="10" name="Текст 2"/>
          <p:cNvSpPr txBox="1">
            <a:spLocks/>
          </p:cNvSpPr>
          <p:nvPr/>
        </p:nvSpPr>
        <p:spPr>
          <a:xfrm>
            <a:off x="1259632" y="2218211"/>
            <a:ext cx="920230" cy="4053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Текст 2"/>
          <p:cNvSpPr txBox="1">
            <a:spLocks/>
          </p:cNvSpPr>
          <p:nvPr/>
        </p:nvSpPr>
        <p:spPr>
          <a:xfrm>
            <a:off x="2051720" y="3501008"/>
            <a:ext cx="936103" cy="36003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8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1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None/>
              <a:defRPr sz="9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51520" y="217234"/>
            <a:ext cx="8640959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исполнения расходов районного бюджета 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9 месяцев 2018  года, млн руб.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2683753008"/>
              </p:ext>
            </p:extLst>
          </p:nvPr>
        </p:nvGraphicFramePr>
        <p:xfrm>
          <a:off x="179512" y="1124744"/>
          <a:ext cx="8712968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312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28744"/>
            <a:ext cx="8661142" cy="514061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6296" y="0"/>
            <a:ext cx="927704" cy="848791"/>
          </a:xfrm>
          <a:prstGeom prst="rect">
            <a:avLst/>
          </a:prstGeom>
        </p:spPr>
      </p:pic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1149459429"/>
              </p:ext>
            </p:extLst>
          </p:nvPr>
        </p:nvGraphicFramePr>
        <p:xfrm>
          <a:off x="251520" y="1556792"/>
          <a:ext cx="8619612" cy="50635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51520" y="328416"/>
            <a:ext cx="871296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Бюджетные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инвестиции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объекты муниципальной собственности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Заполярного района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9 месяцев 2018 года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24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разрезе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отраслей</a:t>
            </a:r>
            <a:endParaRPr lang="ru-RU" sz="2400" b="1" dirty="0">
              <a:ln w="0">
                <a:solidFill>
                  <a:schemeClr val="tx1">
                    <a:lumMod val="75000"/>
                    <a:lumOff val="25000"/>
                  </a:schemeClr>
                </a:solidFill>
              </a:ln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61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1863" y="568299"/>
            <a:ext cx="823731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Исполнение муниципальных программ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 «Муниципальный район «Заполярный район»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 9 месяцев 2018 года, млн руб.</a:t>
            </a:r>
          </a:p>
          <a:p>
            <a:pPr algn="r"/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024368"/>
              </p:ext>
            </p:extLst>
          </p:nvPr>
        </p:nvGraphicFramePr>
        <p:xfrm>
          <a:off x="293914" y="2137958"/>
          <a:ext cx="8598567" cy="412137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2780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36105"/>
              </a:tblGrid>
              <a:tr h="104889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программы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1" marR="5891" marT="589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Кассовый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план на 9 месяцев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 года</a:t>
                      </a:r>
                    </a:p>
                  </a:txBody>
                  <a:tcPr marL="5891" marR="5891" marT="589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Исполнено за 9 месяцев 2018 года</a:t>
                      </a:r>
                      <a:endParaRPr lang="ru-RU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1" marR="5891" marT="589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Отклонение исполнения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от плана 9 месяцев 2018 года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1" marR="5891" marT="589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 исполнения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1" marR="5891" marT="589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6758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</a:t>
                      </a:r>
                      <a:r>
                        <a:rPr lang="ru-RU" sz="1200" b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"Управление финансами в муниципальном районе "Заполярный район" на 2017-2020 годы"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1" marR="5891" marT="589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1" marR="5891" marT="589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1" marR="5891" marT="589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-8,0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1" marR="5891" marT="589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1" marR="5891" marT="589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38535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</a:t>
                      </a:r>
                      <a:r>
                        <a:rPr lang="ru-RU" sz="1200" b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"Развитие административной системы местного самоуправления муниципального района "Заполярный район" на 2017-2022 годы"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1" marR="5891" marT="589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196,2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1" marR="5891" marT="589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174,7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1" marR="5891" marT="589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-21,5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1" marR="5891" marT="589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1" marR="5891" marT="589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67587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</a:t>
                      </a:r>
                      <a:r>
                        <a:rPr lang="ru-RU" sz="1200" b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"Комплексное развитие муниципального района "Заполярный район" на 2017-2022 годы"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1" marR="5891" marT="589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461,4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1" marR="5891" marT="589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335,0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1" marR="5891" marT="589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-126,4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1" marR="5891" marT="589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1" marR="5891" marT="589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922328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Муниципальная программа </a:t>
                      </a:r>
                      <a:r>
                        <a:rPr lang="ru-RU" sz="1200" b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"Защита населения и территорий от ЧС, обеспечение пожарной безопасности и безопасности на водных объектах, антитеррористическая защищенность и профилактика правонарушений на территории муниципального района "Заполярный район" на 2014-2020 годы"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1" marR="5891" marT="589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1" marR="5891" marT="589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1" marR="5891" marT="589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4,7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1" marR="5891" marT="589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55,5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1" marR="5891" marT="5891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76441">
                <a:tc>
                  <a:txBody>
                    <a:bodyPr/>
                    <a:lstStyle/>
                    <a:p>
                      <a:pPr algn="l" fontAlgn="b"/>
                      <a:r>
                        <a:rPr lang="ru-RU" sz="12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1" marR="5891" marT="589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808,5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1" marR="5891" marT="589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647,9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1" marR="5891" marT="589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160,6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1" marR="5891" marT="589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80,1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91" marR="5891" marT="5891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4270" y="0"/>
            <a:ext cx="1029730" cy="82378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15006" y="741405"/>
            <a:ext cx="40742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2271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Волна">
    <a:dk1>
      <a:sysClr val="windowText" lastClr="000000"/>
    </a:dk1>
    <a:lt1>
      <a:sysClr val="window" lastClr="FFFFFF"/>
    </a:lt1>
    <a:dk2>
      <a:srgbClr val="073E87"/>
    </a:dk2>
    <a:lt2>
      <a:srgbClr val="C6E7FC"/>
    </a:lt2>
    <a:accent1>
      <a:srgbClr val="31B6FD"/>
    </a:accent1>
    <a:accent2>
      <a:srgbClr val="4584D3"/>
    </a:accent2>
    <a:accent3>
      <a:srgbClr val="5BD078"/>
    </a:accent3>
    <a:accent4>
      <a:srgbClr val="A5D028"/>
    </a:accent4>
    <a:accent5>
      <a:srgbClr val="F5C040"/>
    </a:accent5>
    <a:accent6>
      <a:srgbClr val="05E0DB"/>
    </a:accent6>
    <a:hlink>
      <a:srgbClr val="0080FF"/>
    </a:hlink>
    <a:folHlink>
      <a:srgbClr val="5EAEFF"/>
    </a:folHlink>
  </a:clrScheme>
  <a:fontScheme name="Волна">
    <a:majorFont>
      <a:latin typeface="Candara"/>
      <a:ea typeface=""/>
      <a:cs typeface=""/>
      <a:font script="Jpan" typeface="HGP明朝E"/>
      <a:font script="Hang" typeface="HY그래픽M"/>
      <a:font script="Hans" typeface="华文新魏"/>
      <a:font script="Hant" typeface="標楷體"/>
      <a:font script="Arab" typeface="Arial"/>
      <a:font script="Hebr" typeface="Arial"/>
      <a:font script="Thai" typeface="Kodchiang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andara"/>
      <a:ea typeface=""/>
      <a:cs typeface=""/>
      <a:font script="Jpan" typeface="HGP明朝E"/>
      <a:font script="Hang" typeface="HY그래픽M"/>
      <a:font script="Hans" typeface="华文楷体"/>
      <a:font script="Hant" typeface="標楷體"/>
      <a:font script="Arab" typeface="Arial"/>
      <a:font script="Hebr" typeface="Arial"/>
      <a:font script="Thai" typeface="Kodchiang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inorFont>
  </a:fontScheme>
  <a:fmtScheme name="Волна">
    <a:fillStyleLst>
      <a:solidFill>
        <a:schemeClr val="phClr"/>
      </a:solidFill>
      <a:gradFill rotWithShape="1">
        <a:gsLst>
          <a:gs pos="0">
            <a:schemeClr val="phClr">
              <a:tint val="0"/>
            </a:schemeClr>
          </a:gs>
          <a:gs pos="44000">
            <a:schemeClr val="phClr">
              <a:tint val="60000"/>
              <a:satMod val="120000"/>
            </a:schemeClr>
          </a:gs>
          <a:gs pos="100000">
            <a:schemeClr val="phClr">
              <a:tint val="90000"/>
              <a:alpha val="100000"/>
              <a:lumMod val="90000"/>
            </a:schemeClr>
          </a:gs>
        </a:gsLst>
        <a:lin ang="5400000" scaled="0"/>
      </a:gradFill>
      <a:gradFill rotWithShape="1">
        <a:gsLst>
          <a:gs pos="0">
            <a:schemeClr val="phClr">
              <a:tint val="96000"/>
              <a:satMod val="120000"/>
              <a:lumMod val="120000"/>
            </a:schemeClr>
          </a:gs>
          <a:gs pos="100000">
            <a:schemeClr val="phClr">
              <a:shade val="89000"/>
              <a:lumMod val="90000"/>
            </a:schemeClr>
          </a:gs>
        </a:gsLst>
        <a:lin ang="5400000" scaled="0"/>
      </a:gradFill>
    </a:fillStyleLst>
    <a:lnStyleLst>
      <a:ln w="9525" cap="flat" cmpd="sng" algn="ctr">
        <a:solidFill>
          <a:schemeClr val="phClr"/>
        </a:solidFill>
        <a:prstDash val="solid"/>
      </a:ln>
      <a:ln w="15875" cap="flat" cmpd="sng" algn="ctr">
        <a:solidFill>
          <a:schemeClr val="phClr">
            <a:shade val="75000"/>
            <a:lumMod val="80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prstMaterial="flat">
          <a:bevelT w="12700" h="12700"/>
        </a:sp3d>
      </a:effectStyle>
      <a:effectStyle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flat" dir="tl">
            <a:rot lat="0" lon="0" rev="6360000"/>
          </a:lightRig>
        </a:scene3d>
        <a:sp3d contourW="19050" prstMaterial="flat">
          <a:bevelT w="63500" h="63500"/>
          <a:contourClr>
            <a:schemeClr val="phClr">
              <a:shade val="25000"/>
              <a:satMod val="18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40000">
            <a:schemeClr val="phClr">
              <a:tint val="94000"/>
              <a:shade val="94000"/>
              <a:alpha val="100000"/>
              <a:satMod val="114000"/>
              <a:lumMod val="114000"/>
            </a:schemeClr>
          </a:gs>
          <a:gs pos="74000">
            <a:schemeClr val="phClr">
              <a:tint val="94000"/>
              <a:shade val="94000"/>
              <a:satMod val="128000"/>
              <a:lumMod val="100000"/>
            </a:schemeClr>
          </a:gs>
          <a:gs pos="100000">
            <a:schemeClr val="phClr">
              <a:tint val="98000"/>
              <a:shade val="100000"/>
              <a:hueMod val="98000"/>
              <a:satMod val="100000"/>
              <a:lumMod val="74000"/>
            </a:schemeClr>
          </a:gs>
        </a:gsLst>
        <a:path path="circle">
          <a:fillToRect l="20000" t="-40000" r="20000" b="140000"/>
        </a:path>
      </a:gradFill>
      <a:blipFill rotWithShape="1">
        <a:blip xmlns:r="http://schemas.openxmlformats.org/officeDocument/2006/relationships" r:embed="rId1">
          <a:duotone>
            <a:schemeClr val="phClr">
              <a:tint val="96000"/>
              <a:satMod val="130000"/>
              <a:lumMod val="50000"/>
            </a:schemeClr>
            <a:schemeClr val="phClr">
              <a:tint val="96000"/>
              <a:satMod val="114000"/>
              <a:lumMod val="114000"/>
            </a:schemeClr>
          </a:duotone>
        </a:blip>
        <a:stretch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3767</TotalTime>
  <Words>942</Words>
  <Application>Microsoft Office PowerPoint</Application>
  <PresentationFormat>Экран (4:3)</PresentationFormat>
  <Paragraphs>367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Волна</vt:lpstr>
      <vt:lpstr>Презентация PowerPoint</vt:lpstr>
      <vt:lpstr>Презентация PowerPoint</vt:lpstr>
      <vt:lpstr>Сведения об объеме муниципального долга  по состоянию на 01.10.2018, млн руб.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Павловская Елена Александровна</dc:creator>
  <cp:lastModifiedBy>Хатанзейская Татьяна Викторовна</cp:lastModifiedBy>
  <cp:revision>310</cp:revision>
  <cp:lastPrinted>2018-10-23T13:46:19Z</cp:lastPrinted>
  <dcterms:created xsi:type="dcterms:W3CDTF">2018-04-25T10:36:26Z</dcterms:created>
  <dcterms:modified xsi:type="dcterms:W3CDTF">2018-10-23T14:30:42Z</dcterms:modified>
</cp:coreProperties>
</file>