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heme/themeOverride2.xml" ContentType="application/vnd.openxmlformats-officedocument.themeOverr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theme/themeOverride3.xml" ContentType="application/vnd.openxmlformats-officedocument.themeOverride+xml"/>
  <Override PartName="/ppt/drawings/drawing4.xml" ContentType="application/vnd.openxmlformats-officedocument.drawingml.chartshapes+xml"/>
  <Override PartName="/ppt/charts/chart10.xml" ContentType="application/vnd.openxmlformats-officedocument.drawingml.chart+xml"/>
  <Override PartName="/ppt/drawings/drawing5.xml" ContentType="application/vnd.openxmlformats-officedocument.drawingml.chartshapes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48" r:id="rId1"/>
  </p:sldMasterIdLst>
  <p:notesMasterIdLst>
    <p:notesMasterId r:id="rId24"/>
  </p:notesMasterIdLst>
  <p:sldIdLst>
    <p:sldId id="305" r:id="rId2"/>
    <p:sldId id="257" r:id="rId3"/>
    <p:sldId id="259" r:id="rId4"/>
    <p:sldId id="287" r:id="rId5"/>
    <p:sldId id="261" r:id="rId6"/>
    <p:sldId id="304" r:id="rId7"/>
    <p:sldId id="264" r:id="rId8"/>
    <p:sldId id="302" r:id="rId9"/>
    <p:sldId id="303" r:id="rId10"/>
    <p:sldId id="289" r:id="rId11"/>
    <p:sldId id="267" r:id="rId12"/>
    <p:sldId id="268" r:id="rId13"/>
    <p:sldId id="269" r:id="rId14"/>
    <p:sldId id="301" r:id="rId15"/>
    <p:sldId id="275" r:id="rId16"/>
    <p:sldId id="291" r:id="rId17"/>
    <p:sldId id="290" r:id="rId18"/>
    <p:sldId id="271" r:id="rId19"/>
    <p:sldId id="297" r:id="rId20"/>
    <p:sldId id="298" r:id="rId21"/>
    <p:sldId id="299" r:id="rId22"/>
    <p:sldId id="280" r:id="rId2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F05A"/>
    <a:srgbClr val="9A4A26"/>
    <a:srgbClr val="FFCC66"/>
    <a:srgbClr val="2440CA"/>
    <a:srgbClr val="009900"/>
    <a:srgbClr val="FF9933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7.xlsx"/><Relationship Id="rId1" Type="http://schemas.openxmlformats.org/officeDocument/2006/relationships/themeOverride" Target="../theme/themeOverride2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package" Target="../embeddings/_____Microsoft_Excel9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c:rich>
      </c:tx>
      <c:layout>
        <c:manualLayout>
          <c:xMode val="edge"/>
          <c:yMode val="edge"/>
          <c:x val="0.4788815813369241"/>
          <c:y val="0.18055545682663121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7446003960341442"/>
          <c:y val="0.30174934287546867"/>
          <c:w val="0.67577189939173843"/>
          <c:h val="0.6600562335650516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rgbClr val="FFFF00"/>
              </a:solidFill>
              <a:ln>
                <a:solidFill>
                  <a:schemeClr val="bg1"/>
                </a:solidFill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51B-478C-9D6A-17EDC23760EC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C55-4493-85E6-683E95A62BBD}"/>
              </c:ext>
            </c:extLst>
          </c:dPt>
          <c:dLbls>
            <c:dLbl>
              <c:idx val="0"/>
              <c:layout>
                <c:manualLayout>
                  <c:x val="-2.0202036269813307E-2"/>
                  <c:y val="-3.472220323589062E-3"/>
                </c:manualLayout>
              </c:layout>
              <c:tx>
                <c:rich>
                  <a:bodyPr/>
                  <a:lstStyle/>
                  <a:p>
                    <a:r>
                      <a:rPr lang="en-US" u="sng" dirty="0"/>
                      <a:t>755,0</a:t>
                    </a:r>
                    <a:r>
                      <a:rPr lang="en-US" dirty="0"/>
                      <a:t>
83%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u="sng" dirty="0"/>
                      <a:t>150,4</a:t>
                    </a:r>
                    <a:r>
                      <a:rPr lang="en-US" dirty="0"/>
                      <a:t>
17%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3.2894759562618843E-2"/>
                  <c:y val="-5.90277455010140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C55-4493-85E6-683E95A62BBD}"/>
                </c:ext>
              </c:extLst>
            </c:dLbl>
            <c:spPr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pattFill prst="pct75">
                    <a:fgClr>
                      <a:schemeClr val="dk1">
                        <a:lumMod val="75000"/>
                        <a:lumOff val="25000"/>
                      </a:schemeClr>
                    </a:fgClr>
                    <a:bgClr>
                      <a:schemeClr val="dk1">
                        <a:lumMod val="65000"/>
                        <a:lumOff val="35000"/>
                      </a:schemeClr>
                    </a:bgClr>
                  </a:pattFill>
                  <a:ln>
                    <a:noFill/>
                  </a:ln>
                </c15:spPr>
              </c:ext>
            </c:extLst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755</c:v>
                </c:pt>
                <c:pt idx="1">
                  <c:v>150.4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1B-478C-9D6A-17EDC23760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заработную плату</c:v>
                </c:pt>
              </c:strCache>
            </c:strRef>
          </c:tx>
          <c:spPr>
            <a:solidFill>
              <a:srgbClr val="3CF05A"/>
            </a:solidFill>
          </c:spPr>
          <c:invertIfNegative val="0"/>
          <c:dLbls>
            <c:dLbl>
              <c:idx val="2"/>
              <c:layout>
                <c:manualLayout>
                  <c:x val="0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200.3</c:v>
                </c:pt>
                <c:pt idx="1">
                  <c:v>213.7</c:v>
                </c:pt>
                <c:pt idx="2">
                  <c:v>148.4</c:v>
                </c:pt>
                <c:pt idx="3">
                  <c:v>113.3</c:v>
                </c:pt>
                <c:pt idx="4">
                  <c:v>107.4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Текущее содержание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0.0</c:formatCode>
                <c:ptCount val="5"/>
                <c:pt idx="0">
                  <c:v>76</c:v>
                </c:pt>
                <c:pt idx="1">
                  <c:v>80</c:v>
                </c:pt>
                <c:pt idx="2" formatCode="General">
                  <c:v>73.7</c:v>
                </c:pt>
                <c:pt idx="3" formatCode="General">
                  <c:v>48.8</c:v>
                </c:pt>
                <c:pt idx="4" formatCode="General">
                  <c:v>41.7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4844160"/>
        <c:axId val="174850048"/>
      </c:barChart>
      <c:catAx>
        <c:axId val="174844160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800" b="0" i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4850048"/>
        <c:crosses val="max"/>
        <c:auto val="1"/>
        <c:lblAlgn val="ctr"/>
        <c:lblOffset val="100"/>
        <c:noMultiLvlLbl val="0"/>
      </c:catAx>
      <c:valAx>
        <c:axId val="17485004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4844160"/>
        <c:crosses val="autoZero"/>
        <c:crossBetween val="between"/>
      </c:valAx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405657626130062E-2"/>
          <c:y val="4.6256718969489942E-2"/>
          <c:w val="0.64466681248177315"/>
          <c:h val="0.8382954719943646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СОВЕТ ЗАПОЛЯРНОГО РАЙОНА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1.4660493827160523E-2"/>
                  <c:y val="1.967450047135874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0833333333333332E-2"/>
                  <c:y val="1.388765486606713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6547098279381745E-2"/>
                  <c:y val="-2.372536074094223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5003888402838535E-2"/>
                  <c:y val="-2.372536074094223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3460678526295325E-2"/>
                  <c:y val="-2.372536074094223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6547098279381745E-2"/>
                  <c:y val="-2.661844181419124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</c:v>
                </c:pt>
                <c:pt idx="1">
                  <c:v>6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АДМИНИСТРАЦИЯ ЗАПОЛЯРНОГО РАЙОНА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1635802469135804E-2"/>
                  <c:y val="-3.240505959988499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1635802469135804E-2"/>
                  <c:y val="-2.95117507070381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0030864197530864E-2"/>
                  <c:y val="-3.529836849273187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5463084475551668E-2"/>
                  <c:y val="-3.529836849273187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5462962962962962E-2"/>
                  <c:y val="-3.529836849273187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5462962962962962E-2"/>
                  <c:y val="-3.819167738557874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150</c:v>
                </c:pt>
                <c:pt idx="1">
                  <c:v>151</c:v>
                </c:pt>
                <c:pt idx="2">
                  <c:v>69</c:v>
                </c:pt>
                <c:pt idx="3">
                  <c:v>66</c:v>
                </c:pt>
                <c:pt idx="4">
                  <c:v>57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КОНТРОЛЬНО-СЧЕТНАЯ ПАЛАТА ЗАПОЛЯРНОГО РАЙОНА</c:v>
                </c:pt>
              </c:strCache>
            </c:strRef>
          </c:tx>
          <c:spPr>
            <a:ln>
              <a:solidFill>
                <a:srgbClr val="3333FF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2.2376543209876542E-2"/>
                  <c:y val="-1.967450047135874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8549382716049381E-2"/>
                  <c:y val="-2.546134607665035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9290123456790122E-2"/>
                  <c:y val="1.793851513565062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6203825216292409E-2"/>
                  <c:y val="1.793851513565062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0833333333333332E-2"/>
                  <c:y val="1.793851513565062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2376543209876542E-2"/>
                  <c:y val="3.819167738557874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10</c:v>
                </c:pt>
                <c:pt idx="1">
                  <c:v>11</c:v>
                </c:pt>
                <c:pt idx="2">
                  <c:v>9</c:v>
                </c:pt>
                <c:pt idx="3">
                  <c:v>9</c:v>
                </c:pt>
                <c:pt idx="4">
                  <c:v>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4933120"/>
        <c:axId val="174952448"/>
      </c:lineChart>
      <c:catAx>
        <c:axId val="174933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4952448"/>
        <c:crosses val="autoZero"/>
        <c:auto val="1"/>
        <c:lblAlgn val="ctr"/>
        <c:lblOffset val="100"/>
        <c:noMultiLvlLbl val="0"/>
      </c:catAx>
      <c:valAx>
        <c:axId val="174952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4933120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4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 b="1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 b="1"/>
            </a:pPr>
            <a:endParaRPr lang="ru-RU"/>
          </a:p>
        </c:txPr>
      </c:legendEntry>
      <c:layout>
        <c:manualLayout>
          <c:xMode val="edge"/>
          <c:yMode val="edge"/>
          <c:x val="0.70835642072518712"/>
          <c:y val="0.17375937420690299"/>
          <c:w val="0.28238432001555364"/>
          <c:h val="0.585231867952116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c:rich>
      </c:tx>
      <c:layout>
        <c:manualLayout>
          <c:xMode val="edge"/>
          <c:yMode val="edge"/>
          <c:x val="0.5149646470625231"/>
          <c:y val="0.18402767715022028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1135951756030499"/>
          <c:y val="0.31216600384623588"/>
          <c:w val="0.76437593322662756"/>
          <c:h val="0.6586943107171175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explosion val="3"/>
          <c:dPt>
            <c:idx val="0"/>
            <c:bubble3D val="0"/>
            <c:explosion val="0"/>
            <c:spPr>
              <a:solidFill>
                <a:srgbClr val="FFFF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B82-4DCA-BA1B-39267C6EA7B9}"/>
              </c:ext>
            </c:extLst>
          </c:dPt>
          <c:dPt>
            <c:idx val="1"/>
            <c:bubble3D val="0"/>
            <c:explosion val="0"/>
            <c:spPr>
              <a:solidFill>
                <a:srgbClr val="92D05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B82-4DCA-BA1B-39267C6EA7B9}"/>
              </c:ext>
            </c:extLst>
          </c:dPt>
          <c:dLbls>
            <c:dLbl>
              <c:idx val="0"/>
              <c:layout>
                <c:manualLayout>
                  <c:x val="-2.0343511793066916E-2"/>
                  <c:y val="3.472220323589062E-3"/>
                </c:manualLayout>
              </c:layout>
              <c:tx>
                <c:rich>
                  <a:bodyPr/>
                  <a:lstStyle/>
                  <a:p>
                    <a:r>
                      <a:rPr lang="en-US" u="sng" dirty="0"/>
                      <a:t>750,4</a:t>
                    </a:r>
                    <a:r>
                      <a:rPr lang="en-US" dirty="0"/>
                      <a:t>
84%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B82-4DCA-BA1B-39267C6EA7B9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u="sng" dirty="0"/>
                      <a:t>147,1</a:t>
                    </a:r>
                    <a:r>
                      <a:rPr lang="en-US" dirty="0"/>
                      <a:t>
16%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spPr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pattFill prst="pct75">
                    <a:fgClr>
                      <a:schemeClr val="dk1">
                        <a:lumMod val="75000"/>
                        <a:lumOff val="25000"/>
                      </a:schemeClr>
                    </a:fgClr>
                    <a:bgClr>
                      <a:schemeClr val="dk1">
                        <a:lumMod val="65000"/>
                        <a:lumOff val="35000"/>
                      </a:schemeClr>
                    </a:bgClr>
                  </a:pattFill>
                  <a:ln>
                    <a:noFill/>
                  </a:ln>
                </c15:spPr>
              </c:ext>
            </c:extLst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750.4</c:v>
                </c:pt>
                <c:pt idx="1">
                  <c:v>147.1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B82-4DCA-BA1B-39267C6EA7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0160443171513485E-3"/>
          <c:y val="0.33538476849039345"/>
          <c:w val="0.30072024349293847"/>
          <c:h val="0.664615231509606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984372265966753E-2"/>
          <c:y val="0.15945711371449839"/>
          <c:w val="0.91015631505258521"/>
          <c:h val="0.6281389869501116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окружной бюджет</c:v>
                </c:pt>
              </c:strCache>
            </c:strRef>
          </c:tx>
          <c:spPr>
            <a:solidFill>
              <a:srgbClr val="5BD078">
                <a:lumMod val="75000"/>
              </a:srgb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9352846473912461E-2"/>
                  <c:y val="-2.57812484140472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741-4BAE-9884-2DE8CCF43633}"/>
                </c:ext>
              </c:extLst>
            </c:dLbl>
            <c:dLbl>
              <c:idx val="1"/>
              <c:layout>
                <c:manualLayout>
                  <c:x val="1.6588154120496395E-2"/>
                  <c:y val="-2.10937487024022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741-4BAE-9884-2DE8CCF43633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2016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_-* #,##0.0_р_._-;\-* #,##0.0_р_._-;_-* "-"??_р_._-;_-@_-</c:formatCode>
                <c:ptCount val="2"/>
                <c:pt idx="0">
                  <c:v>140.19999999999999</c:v>
                </c:pt>
                <c:pt idx="1">
                  <c:v>138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23C-495E-A569-EBD38E6D58D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бюджеты поселений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764692353416066E-3"/>
                  <c:y val="-2.34374985582246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741-4BAE-9884-2DE8CCF43633}"/>
                </c:ext>
              </c:extLst>
            </c:dLbl>
            <c:dLbl>
              <c:idx val="1"/>
              <c:layout>
                <c:manualLayout>
                  <c:x val="6.9117308835401643E-3"/>
                  <c:y val="-1.40624991349348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741-4BAE-9884-2DE8CCF43633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2016 год</c:v>
                </c:pt>
                <c:pt idx="1">
                  <c:v>2017 год</c:v>
                </c:pt>
              </c:strCache>
            </c:strRef>
          </c:cat>
          <c:val>
            <c:numRef>
              <c:f>Лист1!$C$2:$C$3</c:f>
              <c:numCache>
                <c:formatCode>_-* #,##0.0_р_._-;\-* #,##0.0_р_._-;_-* "-"??_р_._-;_-@_-</c:formatCode>
                <c:ptCount val="2"/>
                <c:pt idx="0">
                  <c:v>10.199999999999999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23C-495E-A569-EBD38E6D58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4324480"/>
        <c:axId val="144326016"/>
        <c:axId val="0"/>
      </c:bar3DChart>
      <c:catAx>
        <c:axId val="144324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4326016"/>
        <c:crosses val="autoZero"/>
        <c:auto val="1"/>
        <c:lblAlgn val="ctr"/>
        <c:lblOffset val="100"/>
        <c:noMultiLvlLbl val="0"/>
      </c:catAx>
      <c:valAx>
        <c:axId val="144326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р_._-;\-* #,##0.0_р_._-;_-* &quot;-&quot;??_р_.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4324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ПРОГРАММНЫЕ РАСХОДЫ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u="sng" dirty="0" smtClean="0"/>
                      <a:t>1 098,7</a:t>
                    </a:r>
                    <a:endParaRPr lang="ru-RU" u="none" dirty="0" smtClean="0"/>
                  </a:p>
                  <a:p>
                    <a:r>
                      <a:rPr lang="ru-RU" sz="1500" u="none" dirty="0" smtClean="0"/>
                      <a:t>90,7</a:t>
                    </a:r>
                    <a:r>
                      <a:rPr lang="en-US" sz="1500" dirty="0" smtClean="0"/>
                      <a:t> </a:t>
                    </a:r>
                    <a:r>
                      <a:rPr lang="ru-RU" sz="1500" dirty="0" smtClean="0"/>
                      <a:t>%</a:t>
                    </a:r>
                    <a:r>
                      <a:rPr lang="en-US" dirty="0" smtClean="0"/>
                      <a:t> 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u="sng" dirty="0" smtClean="0"/>
                      <a:t>969,9</a:t>
                    </a:r>
                    <a:endParaRPr lang="ru-RU" u="none" dirty="0" smtClean="0"/>
                  </a:p>
                  <a:p>
                    <a:r>
                      <a:rPr lang="ru-RU" sz="1500" u="none" dirty="0" smtClean="0"/>
                      <a:t>90,3%</a:t>
                    </a:r>
                    <a:r>
                      <a:rPr lang="en-US" dirty="0" smtClean="0"/>
                      <a:t>  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ln cmpd="sng">
                <a:noFill/>
              </a:ln>
            </c:spPr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исполнение</c:v>
                </c:pt>
              </c:strCache>
            </c:strRef>
          </c:cat>
          <c:val>
            <c:numRef>
              <c:f>Лист1!$B$2:$B$3</c:f>
              <c:numCache>
                <c:formatCode>_-* #,##0.0\ _₽_-;\-* #,##0.0\ _₽_-;_-* "-"?\ _₽_-;_-@_-</c:formatCode>
                <c:ptCount val="2"/>
                <c:pt idx="0">
                  <c:v>1098.7</c:v>
                </c:pt>
                <c:pt idx="1">
                  <c:v>969.9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НЕПРОГРАММНЫЕ РАСХОДЫ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0"/>
                  <c:y val="2.9847111004760153E-2"/>
                </c:manualLayout>
              </c:layout>
              <c:tx>
                <c:rich>
                  <a:bodyPr/>
                  <a:lstStyle/>
                  <a:p>
                    <a:r>
                      <a:rPr lang="en-US" u="sng" dirty="0" smtClean="0"/>
                      <a:t>112,7</a:t>
                    </a:r>
                    <a:endParaRPr lang="ru-RU" u="sng" dirty="0" smtClean="0"/>
                  </a:p>
                  <a:p>
                    <a:r>
                      <a:rPr lang="ru-RU" sz="1500" u="none" dirty="0" smtClean="0"/>
                      <a:t>9,3%</a:t>
                    </a:r>
                    <a:r>
                      <a:rPr lang="en-US" dirty="0" smtClean="0"/>
                      <a:t>  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738807432425315E-3"/>
                  <c:y val="2.4420149897874596E-2"/>
                </c:manualLayout>
              </c:layout>
              <c:tx>
                <c:rich>
                  <a:bodyPr/>
                  <a:lstStyle/>
                  <a:p>
                    <a:r>
                      <a:rPr lang="en-US" u="sng" dirty="0" smtClean="0"/>
                      <a:t>103,8</a:t>
                    </a:r>
                    <a:endParaRPr lang="ru-RU" u="sng" dirty="0" smtClean="0"/>
                  </a:p>
                  <a:p>
                    <a:r>
                      <a:rPr lang="ru-RU" sz="1500" dirty="0" smtClean="0"/>
                      <a:t>9,7%</a:t>
                    </a:r>
                    <a:r>
                      <a:rPr lang="en-US" dirty="0" smtClean="0"/>
                      <a:t>  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исполнение</c:v>
                </c:pt>
              </c:strCache>
            </c:strRef>
          </c:cat>
          <c:val>
            <c:numRef>
              <c:f>Лист1!$C$2:$C$3</c:f>
              <c:numCache>
                <c:formatCode>_-* #,##0.0\ _₽_-;\-* #,##0.0\ _₽_-;_-* "-"?\ _₽_-;_-@_-</c:formatCode>
                <c:ptCount val="2"/>
                <c:pt idx="0">
                  <c:v>112.7</c:v>
                </c:pt>
                <c:pt idx="1">
                  <c:v>103.8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1640448"/>
        <c:axId val="141641984"/>
      </c:barChart>
      <c:catAx>
        <c:axId val="1416404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41641984"/>
        <c:crosses val="autoZero"/>
        <c:auto val="1"/>
        <c:lblAlgn val="ctr"/>
        <c:lblOffset val="100"/>
        <c:noMultiLvlLbl val="0"/>
      </c:catAx>
      <c:valAx>
        <c:axId val="141641984"/>
        <c:scaling>
          <c:orientation val="minMax"/>
          <c:min val="0"/>
        </c:scaling>
        <c:delete val="1"/>
        <c:axPos val="l"/>
        <c:majorGridlines/>
        <c:numFmt formatCode="_-* #,##0.0\ _₽_-;\-* #,##0.0\ _₽_-;_-* &quot;-&quot;?\ _₽_-;_-@_-" sourceLinked="1"/>
        <c:majorTickMark val="out"/>
        <c:minorTickMark val="none"/>
        <c:tickLblPos val="nextTo"/>
        <c:crossAx val="1416404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295273239156631"/>
          <c:y val="0.36565979848392915"/>
          <c:w val="0.27760323952471999"/>
          <c:h val="0.40434908941741515"/>
        </c:manualLayout>
      </c:layout>
      <c:overlay val="0"/>
      <c:spPr>
        <a:ln>
          <a:noFill/>
        </a:ln>
      </c:spPr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2016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34431664803201534"/>
          <c:y val="1.322769692256415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944291059858594"/>
          <c:y val="0.10564312298633485"/>
          <c:w val="0.701114178802828"/>
          <c:h val="0.823809160093322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rgbClr val="7030A0"/>
              </a:solidFill>
            </c:spPr>
          </c:dPt>
          <c:dPt>
            <c:idx val="2"/>
            <c:bubble3D val="0"/>
            <c:spPr>
              <a:solidFill>
                <a:srgbClr val="3CF05A"/>
              </a:solidFill>
            </c:spPr>
          </c:dPt>
          <c:dPt>
            <c:idx val="3"/>
            <c:bubble3D val="0"/>
            <c:spPr>
              <a:solidFill>
                <a:srgbClr val="FF0000"/>
              </a:solidFill>
            </c:spPr>
          </c:dPt>
          <c:dPt>
            <c:idx val="4"/>
            <c:bubble3D val="0"/>
            <c:spPr>
              <a:solidFill>
                <a:srgbClr val="FF9933"/>
              </a:solidFill>
            </c:spPr>
          </c:dPt>
          <c:dPt>
            <c:idx val="5"/>
            <c:bubble3D val="0"/>
            <c:spPr>
              <a:solidFill>
                <a:srgbClr val="009900"/>
              </a:solidFill>
            </c:spPr>
          </c:dPt>
          <c:dPt>
            <c:idx val="6"/>
            <c:bubble3D val="0"/>
            <c:spPr>
              <a:solidFill>
                <a:srgbClr val="FFFF00"/>
              </a:solidFill>
            </c:spPr>
          </c:dPt>
          <c:dPt>
            <c:idx val="7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Lbls>
            <c:dLbl>
              <c:idx val="1"/>
              <c:layout>
                <c:manualLayout>
                  <c:x val="9.752610230068999E-2"/>
                  <c:y val="-0.109499291745361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8084349965843039E-2"/>
                  <c:y val="-2.90575352738584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12044465508560515"/>
                  <c:y val="3.072471114320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8722801485414151E-2"/>
                  <c:y val="7.6310965448283521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1166921169515444"/>
                  <c:y val="-8.67854960559937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межбюджетные трансферты общего характера бюджетам бюджетной системы РФ</c:v>
                </c:pt>
              </c:strCache>
            </c:strRef>
          </c:cat>
          <c:val>
            <c:numRef>
              <c:f>Лист1!$B$2:$B$10</c:f>
              <c:numCache>
                <c:formatCode>0.0</c:formatCode>
                <c:ptCount val="9"/>
                <c:pt idx="0">
                  <c:v>144.80000000000001</c:v>
                </c:pt>
                <c:pt idx="1">
                  <c:v>18.8</c:v>
                </c:pt>
                <c:pt idx="2">
                  <c:v>49.5</c:v>
                </c:pt>
                <c:pt idx="3">
                  <c:v>541.5</c:v>
                </c:pt>
                <c:pt idx="4">
                  <c:v>186</c:v>
                </c:pt>
                <c:pt idx="5">
                  <c:v>0.6</c:v>
                </c:pt>
                <c:pt idx="6">
                  <c:v>23</c:v>
                </c:pt>
                <c:pt idx="7">
                  <c:v>2</c:v>
                </c:pt>
                <c:pt idx="8">
                  <c:v>341.3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2017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35932680056825839"/>
          <c:y val="6.02236403869622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5139216210019218"/>
          <c:y val="0.17064087369666459"/>
          <c:w val="0.7084735856772415"/>
          <c:h val="0.81215237190706047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rgbClr val="7030A0"/>
              </a:solidFill>
            </c:spPr>
          </c:dPt>
          <c:dPt>
            <c:idx val="2"/>
            <c:bubble3D val="0"/>
            <c:spPr>
              <a:solidFill>
                <a:srgbClr val="3CF05A"/>
              </a:solidFill>
            </c:spPr>
          </c:dPt>
          <c:dPt>
            <c:idx val="3"/>
            <c:bubble3D val="0"/>
            <c:spPr>
              <a:solidFill>
                <a:srgbClr val="FF0000"/>
              </a:solidFill>
            </c:spPr>
          </c:dPt>
          <c:dPt>
            <c:idx val="4"/>
            <c:bubble3D val="0"/>
            <c:spPr>
              <a:solidFill>
                <a:srgbClr val="FF9933"/>
              </a:solidFill>
            </c:spPr>
          </c:dPt>
          <c:dPt>
            <c:idx val="5"/>
            <c:bubble3D val="0"/>
            <c:spPr>
              <a:solidFill>
                <a:srgbClr val="009900"/>
              </a:solidFill>
            </c:spPr>
          </c:dPt>
          <c:dPt>
            <c:idx val="6"/>
            <c:bubble3D val="0"/>
            <c:spPr>
              <a:solidFill>
                <a:srgbClr val="FFFF00"/>
              </a:solidFill>
            </c:spPr>
          </c:dPt>
          <c:dPt>
            <c:idx val="7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8"/>
            <c:bubble3D val="0"/>
            <c:spPr>
              <a:solidFill>
                <a:srgbClr val="9A4A26"/>
              </a:solidFill>
            </c:spPr>
          </c:dPt>
          <c:dPt>
            <c:idx val="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Lbls>
            <c:dLbl>
              <c:idx val="1"/>
              <c:layout>
                <c:manualLayout>
                  <c:x val="0.1050311785688115"/>
                  <c:y val="-9.59489948444092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579273697721528E-2"/>
                  <c:y val="-1.6690551764386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13545480762184817"/>
                  <c:y val="5.02213676050331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4.1238325765222301E-2"/>
                  <c:y val="-3.32347783732775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5393892404390054E-2"/>
                  <c:y val="-1.79272025577095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1313388346921264"/>
                  <c:y val="-7.74303947832372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межбюджетные трансферты общего характера бюджетам бюджетной системы РФ</c:v>
                </c:pt>
              </c:strCache>
            </c:strRef>
          </c:cat>
          <c:val>
            <c:numRef>
              <c:f>Лист1!$B$2:$B$11</c:f>
              <c:numCache>
                <c:formatCode>0.0</c:formatCode>
                <c:ptCount val="10"/>
                <c:pt idx="0">
                  <c:v>146.6</c:v>
                </c:pt>
                <c:pt idx="1">
                  <c:v>14.8</c:v>
                </c:pt>
                <c:pt idx="2">
                  <c:v>49.6</c:v>
                </c:pt>
                <c:pt idx="3">
                  <c:v>447.9</c:v>
                </c:pt>
                <c:pt idx="4">
                  <c:v>156.5</c:v>
                </c:pt>
                <c:pt idx="5">
                  <c:v>3.4</c:v>
                </c:pt>
                <c:pt idx="6">
                  <c:v>19.600000000000001</c:v>
                </c:pt>
                <c:pt idx="7">
                  <c:v>16.8</c:v>
                </c:pt>
                <c:pt idx="8">
                  <c:v>1.5</c:v>
                </c:pt>
                <c:pt idx="9">
                  <c:v>217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1009352116908803"/>
          <c:y val="9.9990458908067237E-2"/>
          <c:w val="0.59828859894099395"/>
          <c:h val="0.808613077718191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13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FE7-4C99-8846-604EB472C96E}"/>
              </c:ext>
            </c:extLst>
          </c:dPt>
          <c:dPt>
            <c:idx val="1"/>
            <c:bubble3D val="0"/>
            <c:explosion val="16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FE7-4C99-8846-604EB472C96E}"/>
              </c:ext>
            </c:extLst>
          </c:dPt>
          <c:dPt>
            <c:idx val="2"/>
            <c:bubble3D val="0"/>
            <c:explosion val="21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FE7-4C99-8846-604EB472C96E}"/>
              </c:ext>
            </c:extLst>
          </c:dPt>
          <c:dPt>
            <c:idx val="3"/>
            <c:bubble3D val="0"/>
            <c:explosion val="24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FE7-4C99-8846-604EB472C96E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FE7-4C99-8846-604EB472C96E}"/>
              </c:ext>
            </c:extLst>
          </c:dPt>
          <c:dPt>
            <c:idx val="5"/>
            <c:bubble3D val="0"/>
            <c:explosion val="26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1FE7-4C99-8846-604EB472C96E}"/>
              </c:ext>
            </c:extLst>
          </c:dPt>
          <c:dLbls>
            <c:dLbl>
              <c:idx val="0"/>
              <c:layout>
                <c:manualLayout>
                  <c:x val="2.5455590948515655E-2"/>
                  <c:y val="0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1200"/>
                    </a:pPr>
                    <a:r>
                      <a:rPr lang="ru-RU" sz="1200" dirty="0"/>
                      <a:t>Расходы на содержание органов местного самоуправления 
</a:t>
                    </a:r>
                    <a:r>
                      <a:rPr lang="ru-RU" sz="1200" u="sng" dirty="0"/>
                      <a:t>149,1</a:t>
                    </a:r>
                    <a:r>
                      <a:rPr lang="ru-RU" sz="1200" dirty="0"/>
                      <a:t>
13,9%</a:t>
                    </a:r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2.5544611041795296E-3"/>
                  <c:y val="-2.4154243706366655E-2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1200"/>
                    </a:pPr>
                    <a:r>
                      <a:rPr lang="ru-RU" sz="1200" dirty="0" smtClean="0"/>
                      <a:t>Бюджетные инвестиции в объекты муниципальной собственности
</a:t>
                    </a:r>
                    <a:r>
                      <a:rPr lang="ru-RU" sz="1200" u="sng" dirty="0" smtClean="0"/>
                      <a:t>267,7</a:t>
                    </a:r>
                    <a:r>
                      <a:rPr lang="ru-RU" sz="1200" dirty="0" smtClean="0"/>
                      <a:t>
24,9%</a:t>
                    </a:r>
                    <a:endParaRPr lang="ru-RU" sz="1200" dirty="0"/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6875497525536681"/>
                  <c:y val="-2.4477315358889001E-2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1200"/>
                    </a:pPr>
                    <a:r>
                      <a:rPr lang="ru-RU" sz="1200" dirty="0"/>
                      <a:t>Субсидии юридическим лицам
</a:t>
                    </a:r>
                    <a:r>
                      <a:rPr lang="ru-RU" sz="1200" u="sng" dirty="0" smtClean="0"/>
                      <a:t>135,9</a:t>
                    </a:r>
                    <a:r>
                      <a:rPr lang="ru-RU" sz="1200" dirty="0"/>
                      <a:t>
12,7%</a:t>
                    </a:r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4.6703615473441991E-2"/>
                  <c:y val="-4.6027712368416358E-2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1200"/>
                    </a:pPr>
                    <a:r>
                      <a:rPr lang="ru-RU" sz="1200" dirty="0"/>
                      <a:t>Расходы в сфере социальной политики
</a:t>
                    </a:r>
                    <a:r>
                      <a:rPr lang="ru-RU" sz="1200" u="sng" dirty="0"/>
                      <a:t>19,6</a:t>
                    </a:r>
                    <a:r>
                      <a:rPr lang="ru-RU" sz="1200" dirty="0"/>
                      <a:t>
1,8%</a:t>
                    </a:r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5.7556958369326866E-2"/>
                  <c:y val="-0.13233650912045011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1200"/>
                    </a:pPr>
                    <a:r>
                      <a:rPr lang="ru-RU" sz="1200" dirty="0"/>
                      <a:t>Межбюджетные трансферты в бюджеты поселений (без учета межбюджетных трансфертов на осуществление бюджетных инвестиций)
</a:t>
                    </a:r>
                    <a:r>
                      <a:rPr lang="ru-RU" sz="1200" u="sng" dirty="0" smtClean="0"/>
                      <a:t>383,8</a:t>
                    </a:r>
                    <a:r>
                      <a:rPr lang="ru-RU" sz="1200" dirty="0"/>
                      <a:t>
35,7%</a:t>
                    </a:r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5.6249981545281644E-2"/>
                  <c:y val="3.3237110501105577E-3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1200"/>
                    </a:pPr>
                    <a:r>
                      <a:rPr lang="ru-RU" sz="1200" dirty="0"/>
                      <a:t>Прочие расходы
</a:t>
                    </a:r>
                    <a:r>
                      <a:rPr lang="ru-RU" sz="1200" u="sng" dirty="0"/>
                      <a:t>117,6</a:t>
                    </a:r>
                    <a:r>
                      <a:rPr lang="ru-RU" sz="1200" dirty="0"/>
                      <a:t>
11,0%</a:t>
                    </a:r>
                  </a:p>
                </c:rich>
              </c:tx>
              <c:numFmt formatCode="0.00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FE7-4C99-8846-604EB472C96E}"/>
                </c:ext>
              </c:extLst>
            </c:dLbl>
            <c:dLbl>
              <c:idx val="6"/>
              <c:layout>
                <c:manualLayout>
                  <c:x val="-5.6720887198235509E-2"/>
                  <c:y val="-9.573719883506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FE7-4C99-8846-604EB472C96E}"/>
                </c:ext>
              </c:extLst>
            </c:dLbl>
            <c:dLbl>
              <c:idx val="7"/>
              <c:layout>
                <c:manualLayout>
                  <c:x val="-4.3849413045391493E-2"/>
                  <c:y val="-0.2273437360147800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1FE7-4C99-8846-604EB472C96E}"/>
                </c:ext>
              </c:extLst>
            </c:dLbl>
            <c:dLbl>
              <c:idx val="8"/>
              <c:layout>
                <c:manualLayout>
                  <c:x val="2.0687009570784867E-2"/>
                  <c:y val="-7.911964326281721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1FE7-4C99-8846-604EB472C96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300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/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Расходы на содержание органов местного самоуправления </c:v>
                </c:pt>
                <c:pt idx="1">
                  <c:v>Бюджетные инвестиции в объекты муниципальной собственности</c:v>
                </c:pt>
                <c:pt idx="2">
                  <c:v>Субсидии юридическим лицам</c:v>
                </c:pt>
                <c:pt idx="3">
                  <c:v>Расходы в сфере социальной политики</c:v>
                </c:pt>
                <c:pt idx="4">
                  <c:v>Межбюджетные трансферты в бюджеты поселений (без учета межбюджетных трансфертов на осуществление бюджетных инвестиций)</c:v>
                </c:pt>
                <c:pt idx="5">
                  <c:v>Прочие расходы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149.1</c:v>
                </c:pt>
                <c:pt idx="1">
                  <c:v>267.7</c:v>
                </c:pt>
                <c:pt idx="2">
                  <c:v>136</c:v>
                </c:pt>
                <c:pt idx="3">
                  <c:v>19.600000000000001</c:v>
                </c:pt>
                <c:pt idx="4">
                  <c:v>383.7</c:v>
                </c:pt>
                <c:pt idx="5">
                  <c:v>117.6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1FE7-4C99-8846-604EB472C96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0184843296278627"/>
          <c:w val="0.71393401132023382"/>
          <c:h val="0.894693395033980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5"/>
          <c:dPt>
            <c:idx val="0"/>
            <c:bubble3D val="0"/>
            <c:explosion val="0"/>
            <c:spPr>
              <a:solidFill>
                <a:srgbClr val="FFFF00"/>
              </a:solidFill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25807297432901638"/>
                  <c:y val="5.7876117672766403E-2"/>
                </c:manualLayout>
              </c:layout>
              <c:tx>
                <c:rich>
                  <a:bodyPr/>
                  <a:lstStyle/>
                  <a:p>
                    <a:pPr>
                      <a:defRPr sz="2300" b="1" baseline="0">
                        <a:latin typeface="Times New Roman" panose="02020603050405020304" pitchFamily="18" charset="0"/>
                      </a:defRPr>
                    </a:pPr>
                    <a:r>
                      <a:rPr lang="en-US" dirty="0"/>
                      <a:t> </a:t>
                    </a:r>
                    <a:r>
                      <a:rPr lang="en-US" u="sng" dirty="0" smtClean="0"/>
                      <a:t>1</a:t>
                    </a:r>
                    <a:r>
                      <a:rPr lang="ru-RU" u="sng" dirty="0" smtClean="0"/>
                      <a:t>27,5</a:t>
                    </a:r>
                    <a:r>
                      <a:rPr lang="en-US" dirty="0" smtClean="0"/>
                      <a:t>   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47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numFmt formatCode="0.0%" sourceLinked="0"/>
              <c:spPr/>
              <c:showLegendKey val="1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9.6033281824905892E-2"/>
                  <c:y val="-8.558708373843586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r>
                      <a:rPr lang="ru-RU" u="sng" dirty="0" smtClean="0"/>
                      <a:t>140,2</a:t>
                    </a:r>
                    <a:r>
                      <a:rPr lang="en-US" dirty="0" smtClean="0"/>
                      <a:t>    </a:t>
                    </a:r>
                    <a:r>
                      <a:rPr lang="ru-RU" dirty="0" smtClean="0"/>
                      <a:t>52,4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</c:dLbl>
            <c:numFmt formatCode="0.0%" sourceLinked="0"/>
            <c:txPr>
              <a:bodyPr/>
              <a:lstStyle/>
              <a:p>
                <a:pPr>
                  <a:defRPr sz="2400" b="1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ОКРУЖНОЙ БЮДЖЕТ</c:v>
                </c:pt>
                <c:pt idx="1">
                  <c:v>РАЙОННЫЙ БЮДЖЕТ</c:v>
                </c:pt>
              </c:strCache>
            </c:strRef>
          </c:cat>
          <c:val>
            <c:numRef>
              <c:f>Лист1!$B$2:$B$3</c:f>
              <c:numCache>
                <c:formatCode>_-* #,##0.0\ _₽_-;\-* #,##0.0\ _₽_-;_-* "-"?\ _₽_-;_-@_-</c:formatCode>
                <c:ptCount val="2"/>
                <c:pt idx="0">
                  <c:v>127.5</c:v>
                </c:pt>
                <c:pt idx="1">
                  <c:v>140.19999999999999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ОКРУЖНОЙ БЮДЖЕТ</c:v>
                </c:pt>
                <c:pt idx="1">
                  <c:v>РАЙОННЫЙ БЮДЖЕТ</c:v>
                </c:pt>
              </c:strCache>
            </c:strRef>
          </c:cat>
          <c:val>
            <c:numRef>
              <c:f>Лист1!$C$2:$C$3</c:f>
              <c:numCache>
                <c:formatCode>_-* #,##0.0\ _₽_-;\-* #,##0.0\ _₽_-;_-* "-"?\ _₽_-;_-@_-</c:formatCode>
                <c:ptCount val="2"/>
                <c:pt idx="0">
                  <c:v>47.627941725812477</c:v>
                </c:pt>
                <c:pt idx="1">
                  <c:v>52.372058274187516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7189045060653729"/>
          <c:y val="0.24694045735934539"/>
          <c:w val="0.22720516529022958"/>
          <c:h val="0.43998861328750172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442631060423599E-4"/>
          <c:y val="0.28795706016334"/>
          <c:w val="0.52139110205888617"/>
          <c:h val="0.6970770814376416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8"/>
          <c:dPt>
            <c:idx val="0"/>
            <c:bubble3D val="0"/>
            <c:spPr>
              <a:solidFill>
                <a:srgbClr val="FFFF00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FF0000"/>
              </a:solidFill>
              <a:ln>
                <a:solidFill>
                  <a:srgbClr val="C00000"/>
                </a:solidFill>
              </a:ln>
            </c:spPr>
          </c:dPt>
          <c:dLbls>
            <c:dLbl>
              <c:idx val="0"/>
              <c:layout>
                <c:manualLayout>
                  <c:x val="1.5490755656778876E-2"/>
                  <c:y val="-8.58639611327622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r>
                      <a:rPr lang="en-US" u="sng" dirty="0"/>
                      <a:t>6,2</a:t>
                    </a:r>
                    <a:r>
                      <a:rPr lang="en-US" dirty="0"/>
                      <a:t>   
2%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-0.12460733529607822"/>
                  <c:y val="3.325170197358820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r>
                      <a:rPr lang="en-US" u="sng" dirty="0"/>
                      <a:t>91,0</a:t>
                    </a:r>
                    <a:r>
                      <a:rPr lang="en-US" dirty="0"/>
                      <a:t>   
34%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0.10956664870762164"/>
                  <c:y val="-0.13379948774341369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r>
                      <a:rPr lang="en-US" u="sng" dirty="0"/>
                      <a:t>153,7</a:t>
                    </a:r>
                    <a:r>
                      <a:rPr lang="en-US" dirty="0"/>
                      <a:t>   
58%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6.1978079755794113E-2"/>
                  <c:y val="-4.863138010550340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r>
                      <a:rPr lang="en-US" u="sng" dirty="0"/>
                      <a:t>16,8</a:t>
                    </a:r>
                    <a:r>
                      <a:rPr lang="en-US" dirty="0"/>
                      <a:t>   
6%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2400" b="1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Лист1!$A$2:$A$5</c:f>
              <c:strCache>
                <c:ptCount val="4"/>
                <c:pt idx="0">
                  <c:v>Национальная экономика</c:v>
                </c:pt>
                <c:pt idx="1">
                  <c:v>Жилищно-коммунальное хозяйство</c:v>
                </c:pt>
                <c:pt idx="2">
                  <c:v>Образование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Лист1!$B$2:$B$5</c:f>
              <c:numCache>
                <c:formatCode>_-* #,##0.0\ _₽_-;\-* #,##0.0\ _₽_-;_-* "-"?\ _₽_-;_-@_-</c:formatCode>
                <c:ptCount val="4"/>
                <c:pt idx="0">
                  <c:v>6.2</c:v>
                </c:pt>
                <c:pt idx="1">
                  <c:v>91</c:v>
                </c:pt>
                <c:pt idx="2">
                  <c:v>153.69999999999999</c:v>
                </c:pt>
                <c:pt idx="3">
                  <c:v>16.8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Национальная экономика</c:v>
                </c:pt>
                <c:pt idx="1">
                  <c:v>Жилищно-коммунальное хозяйство</c:v>
                </c:pt>
                <c:pt idx="2">
                  <c:v>Образование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Лист1!$C$2:$C$5</c:f>
              <c:numCache>
                <c:formatCode>_-* #,##0.0\ _₽_-;\-* #,##0.0\ _₽_-;_-* "-"?\ _₽_-;_-@_-</c:formatCode>
                <c:ptCount val="4"/>
                <c:pt idx="0">
                  <c:v>2.3160254015689206</c:v>
                </c:pt>
                <c:pt idx="1">
                  <c:v>33.993276055285769</c:v>
                </c:pt>
                <c:pt idx="2">
                  <c:v>57.415016809861783</c:v>
                </c:pt>
                <c:pt idx="3">
                  <c:v>6.2756817332835269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0783445937009697"/>
          <c:y val="0.60470906037388328"/>
          <c:w val="0.47743169878180131"/>
          <c:h val="0.39529093962611672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0.36272</cdr:x>
      <cdr:y>0.57093</cdr:y>
    </cdr:from>
    <cdr:to>
      <cdr:x>0.85908</cdr:x>
      <cdr:y>0.75489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68152" y="2088232"/>
          <a:ext cx="1872208" cy="6728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>
              <a:solidFill>
                <a:schemeClr val="tx1"/>
              </a:solidFill>
            </a:rPr>
            <a:t> Всего доходов </a:t>
          </a:r>
        </a:p>
        <a:p xmlns:a="http://schemas.openxmlformats.org/drawingml/2006/main">
          <a:pPr algn="ctr"/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905,4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0.4267</cdr:x>
      <cdr:y>0.59062</cdr:y>
    </cdr:from>
    <cdr:to>
      <cdr:x>0.76289</cdr:x>
      <cdr:y>0.74884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76264" y="2160240"/>
          <a:ext cx="1872208" cy="578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Всего доходов </a:t>
          </a:r>
        </a:p>
        <a:p xmlns:a="http://schemas.openxmlformats.org/drawingml/2006/main">
          <a:pPr algn="ctr"/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897,5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0.84145</cdr:x>
      <cdr:y>0.0762</cdr:y>
    </cdr:from>
    <cdr:to>
      <cdr:x>0.94927</cdr:x>
      <cdr:y>0.13772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694245" y="407318"/>
          <a:ext cx="985906" cy="3288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млн руб.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0.75987</cdr:x>
      <cdr:y>0.22529</cdr:y>
    </cdr:from>
    <cdr:to>
      <cdr:x>0.89855</cdr:x>
      <cdr:y>0.29386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948264" y="1204326"/>
          <a:ext cx="1268035" cy="3665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Всего 148,0</a:t>
          </a:r>
          <a:endParaRPr lang="ru-RU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0.30347</cdr:x>
      <cdr:y>0.03379</cdr:y>
    </cdr:from>
    <cdr:to>
      <cdr:x>0.64853</cdr:x>
      <cdr:y>0.13278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615769" y="172063"/>
          <a:ext cx="2974283" cy="50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bg2">
            <a:lumMod val="75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Всего </a:t>
          </a:r>
          <a:r>
            <a:rPr lang="ru-RU" b="1" dirty="0" smtClean="0">
              <a:solidFill>
                <a:schemeClr val="tx1"/>
              </a:solidFill>
            </a:rPr>
            <a:t> 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267,7 млн руб</a:t>
          </a:r>
          <a:r>
            <a:rPr lang="ru-RU" b="1" dirty="0" smtClean="0">
              <a:solidFill>
                <a:schemeClr val="tx1"/>
              </a:solidFill>
            </a:rPr>
            <a:t>.</a:t>
          </a:r>
          <a:endParaRPr lang="ru-RU" b="1" dirty="0">
            <a:solidFill>
              <a:schemeClr val="tx1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0.28875</cdr:x>
      <cdr:y>0.04082</cdr:y>
    </cdr:from>
    <cdr:to>
      <cdr:x>0.41136</cdr:x>
      <cdr:y>0.16046</cdr:y>
    </cdr:to>
    <cdr:sp macro="" textlink="">
      <cdr:nvSpPr>
        <cdr:cNvPr id="2" name="Заголовок 8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376264" y="144016"/>
          <a:ext cx="1009092" cy="4221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2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293,7</a:t>
          </a:r>
          <a:endParaRPr lang="ru-RU" sz="2200" b="1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cdr:txBody>
    </cdr:sp>
  </cdr:relSizeAnchor>
  <cdr:relSizeAnchor xmlns:cdr="http://schemas.openxmlformats.org/drawingml/2006/chartDrawing">
    <cdr:from>
      <cdr:x>0.47249</cdr:x>
      <cdr:y>0.19151</cdr:y>
    </cdr:from>
    <cdr:to>
      <cdr:x>0.59511</cdr:x>
      <cdr:y>0.31116</cdr:y>
    </cdr:to>
    <cdr:sp macro="" textlink="">
      <cdr:nvSpPr>
        <cdr:cNvPr id="4" name="Заголовок 8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888432" y="675736"/>
          <a:ext cx="1009092" cy="4221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2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222,1</a:t>
          </a:r>
          <a:endParaRPr lang="ru-RU" sz="2200" b="1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cdr:txBody>
    </cdr:sp>
  </cdr:relSizeAnchor>
  <cdr:relSizeAnchor xmlns:cdr="http://schemas.openxmlformats.org/drawingml/2006/chartDrawing">
    <cdr:from>
      <cdr:x>0.64749</cdr:x>
      <cdr:y>0.32653</cdr:y>
    </cdr:from>
    <cdr:to>
      <cdr:x>0.77011</cdr:x>
      <cdr:y>0.44618</cdr:y>
    </cdr:to>
    <cdr:sp macro="" textlink="">
      <cdr:nvSpPr>
        <cdr:cNvPr id="5" name="Заголовок 8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5328592" y="1152128"/>
          <a:ext cx="1009092" cy="4221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2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162,1</a:t>
          </a:r>
          <a:endParaRPr lang="ru-RU" sz="2200" b="1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cdr:txBody>
    </cdr:sp>
  </cdr:relSizeAnchor>
  <cdr:relSizeAnchor xmlns:cdr="http://schemas.openxmlformats.org/drawingml/2006/chartDrawing">
    <cdr:from>
      <cdr:x>0.83124</cdr:x>
      <cdr:y>0.36735</cdr:y>
    </cdr:from>
    <cdr:to>
      <cdr:x>0.95386</cdr:x>
      <cdr:y>0.48699</cdr:y>
    </cdr:to>
    <cdr:sp macro="" textlink="">
      <cdr:nvSpPr>
        <cdr:cNvPr id="6" name="Заголовок 8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6840760" y="1296144"/>
          <a:ext cx="1009092" cy="4221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2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149,1</a:t>
          </a:r>
          <a:endParaRPr lang="ru-RU" sz="2200" b="1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A5008-D8DF-416B-8261-8BAB1B0FB32B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44649-F656-4BAC-BB88-F1183E8BD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5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  <p:sldLayoutId id="2147484558" r:id="rId10"/>
    <p:sldLayoutId id="21474845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7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ufzr@mail.ru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2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jpeg"/><Relationship Id="rId2" Type="http://schemas.openxmlformats.org/officeDocument/2006/relationships/image" Target="../media/image4.jp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492896"/>
            <a:ext cx="8208911" cy="40324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</a:t>
            </a:r>
            <a:r>
              <a:rPr lang="ru-RU" sz="4800" b="1" dirty="0" smtClean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</a:t>
            </a:r>
          </a:p>
          <a:p>
            <a:pPr marL="0" indent="0" algn="ctr">
              <a:buNone/>
            </a:pPr>
            <a:endParaRPr lang="ru-RU" b="1" dirty="0">
              <a:solidFill>
                <a:srgbClr val="04617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04617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04617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b="1" dirty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Совета Заполярного </a:t>
            </a:r>
            <a:r>
              <a:rPr lang="ru-RU" b="1" dirty="0" smtClean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№ 391-р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31.05.2018</a:t>
            </a:r>
            <a:br>
              <a:rPr lang="ru-RU" b="1" dirty="0" smtClean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исполнении районного бюджета за 2017 год»</a:t>
            </a:r>
            <a:br>
              <a:rPr lang="ru-RU" b="1" dirty="0" smtClean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3467"/>
            <a:ext cx="927704" cy="84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850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740352" y="800274"/>
            <a:ext cx="939799" cy="260799"/>
          </a:xfrm>
        </p:spPr>
        <p:txBody>
          <a:bodyPr>
            <a:noAutofit/>
          </a:bodyPr>
          <a:lstStyle/>
          <a:p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лн руб.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9" y="0"/>
            <a:ext cx="927704" cy="848791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550451"/>
              </p:ext>
            </p:extLst>
          </p:nvPr>
        </p:nvGraphicFramePr>
        <p:xfrm>
          <a:off x="3203848" y="1081545"/>
          <a:ext cx="5724131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"/>
                <a:gridCol w="2376264"/>
                <a:gridCol w="720080"/>
                <a:gridCol w="720080"/>
                <a:gridCol w="792088"/>
                <a:gridCol w="827587"/>
              </a:tblGrid>
              <a:tr h="619263">
                <a:tc gridSpan="2">
                  <a:txBody>
                    <a:bodyPr/>
                    <a:lstStyle/>
                    <a:p>
                      <a:pPr algn="ctr"/>
                      <a:endParaRPr lang="ru-RU" sz="1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расходов 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год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откло-нение</a:t>
                      </a:r>
                      <a:endParaRPr lang="ru-RU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роста, 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83305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Общегосударственные вопросы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144,8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146,6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101,2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9648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безопасность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правоохранительная деятельность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18,8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14,8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-4,0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78,7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6962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экономика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49,5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49,6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3305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Жилищно-коммунальное хозяйство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541,5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447,9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-93,6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82,7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6962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186,0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156,5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-29,5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84,1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6962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Культура,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кинематография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566,7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6962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политика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23,0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19,6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-3,4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85,2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6962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культура и спорт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16,8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14,8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840,0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3305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массовой информации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/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9648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Межбюджетные трансферты общего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характера бюджетам бюджетной системы РФ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341,3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217,0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-124,3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63,6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1489">
                <a:tc>
                  <a:txBody>
                    <a:bodyPr/>
                    <a:lstStyle/>
                    <a:p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расходов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1 307,5</a:t>
                      </a:r>
                      <a:endParaRPr lang="ru-RU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1 073,7</a:t>
                      </a:r>
                      <a:endParaRPr lang="ru-RU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-233,8</a:t>
                      </a:r>
                      <a:endParaRPr lang="ru-RU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82,1</a:t>
                      </a:r>
                      <a:endParaRPr lang="ru-RU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67442599"/>
              </p:ext>
            </p:extLst>
          </p:nvPr>
        </p:nvGraphicFramePr>
        <p:xfrm>
          <a:off x="45380" y="888840"/>
          <a:ext cx="3384376" cy="2966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Текст 2"/>
          <p:cNvSpPr txBox="1">
            <a:spLocks/>
          </p:cNvSpPr>
          <p:nvPr/>
        </p:nvSpPr>
        <p:spPr>
          <a:xfrm>
            <a:off x="1259632" y="2218211"/>
            <a:ext cx="920230" cy="405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1 307,5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76439" y="5594435"/>
            <a:ext cx="144016" cy="1440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978991955"/>
              </p:ext>
            </p:extLst>
          </p:nvPr>
        </p:nvGraphicFramePr>
        <p:xfrm>
          <a:off x="39480" y="3464136"/>
          <a:ext cx="3384376" cy="2952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276439" y="4725144"/>
            <a:ext cx="144016" cy="14401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69981" y="5085183"/>
            <a:ext cx="144016" cy="144016"/>
          </a:xfrm>
          <a:prstGeom prst="rect">
            <a:avLst/>
          </a:prstGeom>
          <a:solidFill>
            <a:srgbClr val="9A4A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276439" y="4425507"/>
            <a:ext cx="144016" cy="1440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275856" y="4124171"/>
            <a:ext cx="144016" cy="144016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276439" y="3855150"/>
            <a:ext cx="144016" cy="144016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276439" y="3464136"/>
            <a:ext cx="144016" cy="14401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276439" y="3091926"/>
            <a:ext cx="144016" cy="144016"/>
          </a:xfrm>
          <a:prstGeom prst="rect">
            <a:avLst/>
          </a:prstGeom>
          <a:solidFill>
            <a:srgbClr val="3CF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68477" y="2492896"/>
            <a:ext cx="144016" cy="14401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268477" y="1988840"/>
            <a:ext cx="144016" cy="1440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екст 2"/>
          <p:cNvSpPr txBox="1">
            <a:spLocks/>
          </p:cNvSpPr>
          <p:nvPr/>
        </p:nvSpPr>
        <p:spPr>
          <a:xfrm>
            <a:off x="1277453" y="4954515"/>
            <a:ext cx="920230" cy="405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1 073,7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47953" y="217234"/>
            <a:ext cx="777686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районного бюджета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68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43608" y="170637"/>
            <a:ext cx="698477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районного бюджета</a:t>
            </a:r>
          </a:p>
          <a:p>
            <a:pPr algn="ctr"/>
            <a:r>
              <a:rPr lang="ru-RU" sz="28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целевым направлениям</a:t>
            </a:r>
            <a:endParaRPr lang="ru-RU" sz="2800" b="1" dirty="0">
              <a:ln w="0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3549692553"/>
              </p:ext>
            </p:extLst>
          </p:nvPr>
        </p:nvGraphicFramePr>
        <p:xfrm>
          <a:off x="8549" y="1463298"/>
          <a:ext cx="9144003" cy="4990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93185" y="1124744"/>
            <a:ext cx="6181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расходов – 1 073,7 млн руб.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9" y="0"/>
            <a:ext cx="927704" cy="84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93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511873"/>
              </p:ext>
            </p:extLst>
          </p:nvPr>
        </p:nvGraphicFramePr>
        <p:xfrm>
          <a:off x="395536" y="1268760"/>
          <a:ext cx="8383416" cy="5121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2010">
                  <a:extLst>
                    <a:ext uri="{9D8B030D-6E8A-4147-A177-3AD203B41FA5}">
                      <a16:colId xmlns="" xmlns:a16="http://schemas.microsoft.com/office/drawing/2014/main" val="2017118649"/>
                    </a:ext>
                  </a:extLst>
                </a:gridCol>
                <a:gridCol w="1002422">
                  <a:extLst>
                    <a:ext uri="{9D8B030D-6E8A-4147-A177-3AD203B41FA5}">
                      <a16:colId xmlns="" xmlns:a16="http://schemas.microsoft.com/office/drawing/2014/main" val="1010262865"/>
                    </a:ext>
                  </a:extLst>
                </a:gridCol>
                <a:gridCol w="1202905">
                  <a:extLst>
                    <a:ext uri="{9D8B030D-6E8A-4147-A177-3AD203B41FA5}">
                      <a16:colId xmlns="" xmlns:a16="http://schemas.microsoft.com/office/drawing/2014/main" val="2577301401"/>
                    </a:ext>
                  </a:extLst>
                </a:gridCol>
                <a:gridCol w="1136079">
                  <a:extLst>
                    <a:ext uri="{9D8B030D-6E8A-4147-A177-3AD203B41FA5}">
                      <a16:colId xmlns="" xmlns:a16="http://schemas.microsoft.com/office/drawing/2014/main" val="2723482386"/>
                    </a:ext>
                  </a:extLst>
                </a:gridCol>
              </a:tblGrid>
              <a:tr h="627306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межбюджетного трансферта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План,</a:t>
                      </a:r>
                    </a:p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 руб.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Исполнено,</a:t>
                      </a:r>
                    </a:p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</a:t>
                      </a:r>
                      <a:r>
                        <a:rPr lang="ru-RU" sz="15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руб.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исполнения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="" xmlns:a16="http://schemas.microsoft.com/office/drawing/2014/main" val="3204416334"/>
                  </a:ext>
                </a:extLst>
              </a:tr>
              <a:tr h="323480">
                <a:tc>
                  <a:txBody>
                    <a:bodyPr/>
                    <a:lstStyle/>
                    <a:p>
                      <a:pPr marL="355600" indent="0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 на выравнивание бюджетной обеспеченности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70,9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70,9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="" xmlns:a16="http://schemas.microsoft.com/office/drawing/2014/main" val="2476827905"/>
                  </a:ext>
                </a:extLst>
              </a:tr>
              <a:tr h="417365">
                <a:tc>
                  <a:txBody>
                    <a:bodyPr/>
                    <a:lstStyle/>
                    <a:p>
                      <a:pPr marL="355600" indent="0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 на обеспечение сбалансированности</a:t>
                      </a:r>
                      <a:r>
                        <a:rPr lang="ru-RU" sz="15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бюджетов поселений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89,1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86,6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97,2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="" xmlns:a16="http://schemas.microsoft.com/office/drawing/2014/main" val="2222947465"/>
                  </a:ext>
                </a:extLst>
              </a:tr>
              <a:tr h="323480">
                <a:tc>
                  <a:txBody>
                    <a:bodyPr/>
                    <a:lstStyle/>
                    <a:p>
                      <a:pPr marL="355600" indent="0" algn="l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дотации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160,0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157,5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98,4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="" xmlns:a16="http://schemas.microsoft.com/office/drawing/2014/main" val="2159975855"/>
                  </a:ext>
                </a:extLst>
              </a:tr>
              <a:tr h="754597">
                <a:tc>
                  <a:txBody>
                    <a:bodyPr/>
                    <a:lstStyle/>
                    <a:p>
                      <a:pPr marL="355600" indent="0" algn="l"/>
                      <a:r>
                        <a:rPr lang="ru-RU" sz="15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Иные межбюджетные трансферты на софинансирование расходов, связанных с решением вопросов местного значения поселений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228,0</a:t>
                      </a:r>
                      <a:endParaRPr lang="ru-RU" sz="15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208,6</a:t>
                      </a:r>
                      <a:endParaRPr lang="ru-RU" sz="15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91,4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54597">
                <a:tc>
                  <a:txBody>
                    <a:bodyPr/>
                    <a:lstStyle/>
                    <a:p>
                      <a:pPr marL="355600" indent="0" algn="l"/>
                      <a:r>
                        <a:rPr lang="ru-RU" sz="15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Иные межбюджетные трансферты на исполнение части переданных полномочий муниципального района «Заполярный район» 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18,6</a:t>
                      </a:r>
                      <a:endParaRPr lang="ru-RU" sz="15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16,7</a:t>
                      </a:r>
                      <a:endParaRPr lang="ru-RU" sz="15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89,8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31013">
                <a:tc>
                  <a:txBody>
                    <a:bodyPr/>
                    <a:lstStyle/>
                    <a:p>
                      <a:pPr marL="355600" indent="0" algn="l"/>
                      <a:r>
                        <a:rPr lang="ru-RU" sz="15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Иные межбюджетные трансферты за счет средств резервного фонда Администрации Заполярного района 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23480">
                <a:tc>
                  <a:txBody>
                    <a:bodyPr/>
                    <a:lstStyle/>
                    <a:p>
                      <a:pPr marL="355600" indent="0" algn="l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иные МТ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247,6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226,3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91,4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23480">
                <a:tc>
                  <a:txBody>
                    <a:bodyPr/>
                    <a:lstStyle/>
                    <a:p>
                      <a:pPr marL="355600" indent="0" algn="l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межбюджетные трансферты поселениям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429,7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404,7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94,2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</a:tr>
              <a:tr h="531013">
                <a:tc>
                  <a:txBody>
                    <a:bodyPr/>
                    <a:lstStyle/>
                    <a:p>
                      <a:pPr marL="355600" indent="0" algn="l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Межбюджетные трансферты без учета бюджетных инвестиций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407,6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383,8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94,2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</a:tr>
            </a:tbl>
          </a:graphicData>
        </a:graphic>
      </p:graphicFrame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920" y="-2607"/>
            <a:ext cx="927704" cy="84879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683568" y="289363"/>
            <a:ext cx="77048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трансферты, предоставленные местным</a:t>
            </a:r>
          </a:p>
          <a:p>
            <a:r>
              <a:rPr lang="ru-RU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бюджетам из районного бюджета в 2017 году </a:t>
            </a:r>
            <a:endParaRPr lang="ru-RU" sz="2200" b="1" dirty="0">
              <a:ln w="0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41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" y="6392008"/>
            <a:ext cx="9144000" cy="4659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9" y="0"/>
            <a:ext cx="927704" cy="848791"/>
          </a:xfrm>
          <a:prstGeom prst="rect">
            <a:avLst/>
          </a:prstGeom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497009139"/>
              </p:ext>
            </p:extLst>
          </p:nvPr>
        </p:nvGraphicFramePr>
        <p:xfrm>
          <a:off x="511443" y="956627"/>
          <a:ext cx="6508829" cy="384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300878"/>
              </p:ext>
            </p:extLst>
          </p:nvPr>
        </p:nvGraphicFramePr>
        <p:xfrm>
          <a:off x="525914" y="4365104"/>
          <a:ext cx="6494358" cy="1562100"/>
        </p:xfrm>
        <a:graphic>
          <a:graphicData uri="http://schemas.openxmlformats.org/drawingml/2006/table">
            <a:tbl>
              <a:tblPr/>
              <a:tblGrid>
                <a:gridCol w="877734"/>
                <a:gridCol w="1728192"/>
                <a:gridCol w="1152128"/>
                <a:gridCol w="1296144"/>
                <a:gridCol w="1440160"/>
              </a:tblGrid>
              <a:tr h="23088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Окружной бюджет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Районный бюджет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7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2017</a:t>
                      </a:r>
                    </a:p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349,6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129,0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220,6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исполнение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267,7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127,5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140,2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отклонение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81,9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1,5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80,4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356287" y="1635016"/>
            <a:ext cx="1052011" cy="288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1443" y="356463"/>
            <a:ext cx="77048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</a:t>
            </a:r>
            <a:r>
              <a:rPr lang="ru-RU" sz="24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 в объекты муниципальной собственности Заполярного района в 2017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  <a:p>
            <a:pPr algn="ctr"/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разрезе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источников</a:t>
            </a:r>
            <a:endParaRPr lang="ru-RU" sz="2400" b="1" dirty="0">
              <a:ln w="0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094209"/>
            <a:ext cx="1756490" cy="16597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119" y="1599473"/>
            <a:ext cx="1800200" cy="13447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659" y="3017720"/>
            <a:ext cx="1812923" cy="13536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659" y="4460807"/>
            <a:ext cx="1816660" cy="136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70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28744"/>
            <a:ext cx="8661142" cy="51406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0"/>
            <a:ext cx="927704" cy="848791"/>
          </a:xfrm>
          <a:prstGeom prst="rect">
            <a:avLst/>
          </a:prstGeom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785136138"/>
              </p:ext>
            </p:extLst>
          </p:nvPr>
        </p:nvGraphicFramePr>
        <p:xfrm>
          <a:off x="253065" y="1528745"/>
          <a:ext cx="8619612" cy="5091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-36512" y="328416"/>
            <a:ext cx="87849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</a:t>
            </a:r>
            <a:r>
              <a:rPr lang="ru-RU" sz="24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объекты муниципальной собственности </a:t>
            </a:r>
            <a:r>
              <a:rPr lang="ru-RU" sz="24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Заполярного района в 2017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  <a:p>
            <a:pPr algn="ctr"/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разрезе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отраслей</a:t>
            </a:r>
            <a:endParaRPr lang="ru-RU" sz="2400" b="1" dirty="0">
              <a:ln w="0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46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0516" y="294244"/>
            <a:ext cx="749784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0">
                  <a:solidFill>
                    <a:prstClr val="black">
                      <a:lumMod val="75000"/>
                      <a:lumOff val="25000"/>
                    </a:prstClr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</a:t>
            </a:r>
            <a:endParaRPr lang="ru-RU" sz="3600" b="1" dirty="0">
              <a:ln w="0">
                <a:solidFill>
                  <a:prstClr val="black">
                    <a:lumMod val="75000"/>
                    <a:lumOff val="25000"/>
                  </a:prstClr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233614"/>
              </p:ext>
            </p:extLst>
          </p:nvPr>
        </p:nvGraphicFramePr>
        <p:xfrm>
          <a:off x="251520" y="1196752"/>
          <a:ext cx="8640960" cy="5264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6077">
                  <a:extLst>
                    <a:ext uri="{9D8B030D-6E8A-4147-A177-3AD203B41FA5}">
                      <a16:colId xmlns="" xmlns:a16="http://schemas.microsoft.com/office/drawing/2014/main" val="211108345"/>
                    </a:ext>
                  </a:extLst>
                </a:gridCol>
                <a:gridCol w="928368"/>
                <a:gridCol w="999780">
                  <a:extLst>
                    <a:ext uri="{9D8B030D-6E8A-4147-A177-3AD203B41FA5}">
                      <a16:colId xmlns="" xmlns:a16="http://schemas.microsoft.com/office/drawing/2014/main" val="1132446708"/>
                    </a:ext>
                  </a:extLst>
                </a:gridCol>
                <a:gridCol w="999780">
                  <a:extLst>
                    <a:ext uri="{9D8B030D-6E8A-4147-A177-3AD203B41FA5}">
                      <a16:colId xmlns="" xmlns:a16="http://schemas.microsoft.com/office/drawing/2014/main" val="412240162"/>
                    </a:ext>
                  </a:extLst>
                </a:gridCol>
                <a:gridCol w="856955">
                  <a:extLst>
                    <a:ext uri="{9D8B030D-6E8A-4147-A177-3AD203B41FA5}">
                      <a16:colId xmlns="" xmlns:a16="http://schemas.microsoft.com/office/drawing/2014/main" val="4216252513"/>
                    </a:ext>
                  </a:extLst>
                </a:gridCol>
              </a:tblGrid>
              <a:tr h="733027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2016 год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2017 год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2017 год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ru-RU" sz="14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-нения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="" xmlns:a16="http://schemas.microsoft.com/office/drawing/2014/main" val="960362600"/>
                  </a:ext>
                </a:extLst>
              </a:tr>
              <a:tr h="589270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Расходы на содержание органов местного самоуправления,</a:t>
                      </a:r>
                      <a:r>
                        <a:rPr lang="ru-RU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162,1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154,7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149,1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96,4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="" xmlns:a16="http://schemas.microsoft.com/office/drawing/2014/main" val="1254677763"/>
                  </a:ext>
                </a:extLst>
              </a:tr>
              <a:tr h="3727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Глава муниципального образования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4,2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4,6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4,4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95,7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1523046597"/>
                  </a:ext>
                </a:extLst>
              </a:tr>
              <a:tr h="414656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Совет муниципального района «Заполярный район»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22,0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20,8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19,0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91,3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2197782164"/>
                  </a:ext>
                </a:extLst>
              </a:tr>
              <a:tr h="448507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Администрация муниципального района «Заполярный район»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60,5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58,6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56,4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96,2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4164507237"/>
                  </a:ext>
                </a:extLst>
              </a:tr>
              <a:tr h="643988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Контрольно-счетная палата муниципального района «Заполярный район»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16,4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16,3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97,5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3315582381"/>
                  </a:ext>
                </a:extLst>
              </a:tr>
              <a:tr h="58927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Управление финансов Администрации муниципального района «Заполярный район»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24,3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23,7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23,2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97,9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4010888861"/>
                  </a:ext>
                </a:extLst>
              </a:tr>
              <a:tr h="58927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Управление муниципального имущества Администрации муниципального района «Заполярный район»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11,2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95,7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2226008045"/>
                  </a:ext>
                </a:extLst>
              </a:tr>
              <a:tr h="814502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Управление жилищно-коммунального хозяйства и строительства Администрации муниципального района «Заполярный район»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23,0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19,0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19,0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  <p:sp>
        <p:nvSpPr>
          <p:cNvPr id="9" name="TextBox 1"/>
          <p:cNvSpPr txBox="1"/>
          <p:nvPr/>
        </p:nvSpPr>
        <p:spPr>
          <a:xfrm rot="10800000" flipV="1">
            <a:off x="7547536" y="877826"/>
            <a:ext cx="1080120" cy="31892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 руб.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0"/>
            <a:ext cx="927704" cy="84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36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0516512"/>
              </p:ext>
            </p:extLst>
          </p:nvPr>
        </p:nvGraphicFramePr>
        <p:xfrm>
          <a:off x="548846" y="1844824"/>
          <a:ext cx="8229600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64179" y="424395"/>
            <a:ext cx="8003232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расходов на содержание органов местного самоуправления Заполярного района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>                                                      </a:t>
            </a:r>
            <a:endParaRPr lang="ru-RU" sz="1600" b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257322"/>
              </p:ext>
            </p:extLst>
          </p:nvPr>
        </p:nvGraphicFramePr>
        <p:xfrm>
          <a:off x="1223625" y="5877272"/>
          <a:ext cx="752483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2419"/>
                <a:gridCol w="376241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         Расходы на заработную плату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            Текущее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содержание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525985" y="5940717"/>
            <a:ext cx="216024" cy="216024"/>
          </a:xfrm>
          <a:prstGeom prst="rect">
            <a:avLst/>
          </a:prstGeom>
          <a:solidFill>
            <a:srgbClr val="3CF05A"/>
          </a:solidFill>
          <a:ln>
            <a:solidFill>
              <a:srgbClr val="3CF0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439446" y="5940717"/>
            <a:ext cx="216024" cy="2160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8"/>
          <p:cNvSpPr txBox="1">
            <a:spLocks/>
          </p:cNvSpPr>
          <p:nvPr/>
        </p:nvSpPr>
        <p:spPr>
          <a:xfrm>
            <a:off x="1395764" y="2125480"/>
            <a:ext cx="1009092" cy="422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276,3</a:t>
            </a:r>
            <a:endParaRPr lang="ru-RU" sz="22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-242945" y="3382593"/>
            <a:ext cx="1214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млн руб.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0"/>
            <a:ext cx="927704" cy="84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27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0744825"/>
              </p:ext>
            </p:extLst>
          </p:nvPr>
        </p:nvGraphicFramePr>
        <p:xfrm>
          <a:off x="467544" y="1988840"/>
          <a:ext cx="8229600" cy="4389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работников ОМСУ Заполярного района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0"/>
            <a:ext cx="927704" cy="8487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5275606"/>
            <a:ext cx="2924432" cy="135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50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9" y="-2607"/>
            <a:ext cx="927704" cy="848791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375152"/>
              </p:ext>
            </p:extLst>
          </p:nvPr>
        </p:nvGraphicFramePr>
        <p:xfrm>
          <a:off x="251523" y="1023052"/>
          <a:ext cx="8640957" cy="5092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77">
                  <a:extLst>
                    <a:ext uri="{9D8B030D-6E8A-4147-A177-3AD203B41FA5}">
                      <a16:colId xmlns="" xmlns:a16="http://schemas.microsoft.com/office/drawing/2014/main" val="211108345"/>
                    </a:ext>
                  </a:extLst>
                </a:gridCol>
                <a:gridCol w="1132464">
                  <a:extLst>
                    <a:ext uri="{9D8B030D-6E8A-4147-A177-3AD203B41FA5}">
                      <a16:colId xmlns="" xmlns:a16="http://schemas.microsoft.com/office/drawing/2014/main" val="1132446708"/>
                    </a:ext>
                  </a:extLst>
                </a:gridCol>
                <a:gridCol w="1099784">
                  <a:extLst>
                    <a:ext uri="{9D8B030D-6E8A-4147-A177-3AD203B41FA5}">
                      <a16:colId xmlns="" xmlns:a16="http://schemas.microsoft.com/office/drawing/2014/main" val="412240162"/>
                    </a:ext>
                  </a:extLst>
                </a:gridCol>
                <a:gridCol w="959554"/>
                <a:gridCol w="1128678">
                  <a:extLst>
                    <a:ext uri="{9D8B030D-6E8A-4147-A177-3AD203B41FA5}">
                      <a16:colId xmlns="" xmlns:a16="http://schemas.microsoft.com/office/drawing/2014/main" val="4216252513"/>
                    </a:ext>
                  </a:extLst>
                </a:gridCol>
              </a:tblGrid>
              <a:tr h="678046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2017 год, млн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руб.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2017 год, 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 руб.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Отклоне-ние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="" xmlns:a16="http://schemas.microsoft.com/office/drawing/2014/main" val="960362600"/>
                  </a:ext>
                </a:extLst>
              </a:tr>
              <a:tr h="3062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145,8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135,9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-9,9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93,2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3365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Программные расходы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101,9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92,1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-9,8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90,3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530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возмещение затрат по оказанию населению услуг общественных бань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51,1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50,5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-0,6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98,9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1254677763"/>
                  </a:ext>
                </a:extLst>
              </a:tr>
              <a:tr h="7422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муниципальная </a:t>
                      </a: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преференция 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МР ЗР «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Севержилкомсервис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 </a:t>
                      </a:r>
                      <a:r>
                        <a:rPr lang="ru-RU" sz="14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частичное обеспечение (возмещение) затрат, возникающих при проведении мероприятий по подготовке объектов коммунальной инфраструктуры к осенне-зимнему </a:t>
                      </a:r>
                      <a:r>
                        <a:rPr lang="ru-RU" sz="14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периоду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50,8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41,6 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-9,2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81,8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3115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Непрограммные расходы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43,9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43,8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-0,1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355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погашение кредиторской задолженности по мероприятию </a:t>
                      </a: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Замена трансформаторной подстанции и ремонт участка ЛЭП </a:t>
                      </a:r>
                      <a:r>
                        <a:rPr lang="ru-RU" sz="14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п.Усть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-Кара</a:t>
                      </a: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”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2,2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2,1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-0,1 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355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взнос в уставный фонд МП ЗР «</a:t>
                      </a:r>
                      <a:r>
                        <a:rPr lang="ru-RU" sz="14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Севержилкомсервис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36,7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36,7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5262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взнос в уставный фонд МП ЗР «Северная транспортная компания»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5,0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5,0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3528" y="260648"/>
            <a:ext cx="770485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0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юридическим лицам</a:t>
            </a:r>
            <a:endParaRPr lang="ru-RU" sz="4000" b="1" cap="none" spc="0" dirty="0" smtClean="0">
              <a:ln w="0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9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43204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политика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975" y="0"/>
            <a:ext cx="927704" cy="848791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728067"/>
              </p:ext>
            </p:extLst>
          </p:nvPr>
        </p:nvGraphicFramePr>
        <p:xfrm>
          <a:off x="192676" y="1419324"/>
          <a:ext cx="8771812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0319">
                  <a:extLst>
                    <a:ext uri="{9D8B030D-6E8A-4147-A177-3AD203B41FA5}">
                      <a16:colId xmlns:a16="http://schemas.microsoft.com/office/drawing/2014/main" xmlns="" val="211108345"/>
                    </a:ext>
                  </a:extLst>
                </a:gridCol>
                <a:gridCol w="1285878">
                  <a:extLst>
                    <a:ext uri="{9D8B030D-6E8A-4147-A177-3AD203B41FA5}">
                      <a16:colId xmlns:a16="http://schemas.microsoft.com/office/drawing/2014/main" xmlns="" val="1027702463"/>
                    </a:ext>
                  </a:extLst>
                </a:gridCol>
                <a:gridCol w="1270844">
                  <a:extLst>
                    <a:ext uri="{9D8B030D-6E8A-4147-A177-3AD203B41FA5}">
                      <a16:colId xmlns:a16="http://schemas.microsoft.com/office/drawing/2014/main" xmlns="" val="1132446708"/>
                    </a:ext>
                  </a:extLst>
                </a:gridCol>
                <a:gridCol w="941793">
                  <a:extLst>
                    <a:ext uri="{9D8B030D-6E8A-4147-A177-3AD203B41FA5}">
                      <a16:colId xmlns:a16="http://schemas.microsoft.com/office/drawing/2014/main" xmlns="" val="412240162"/>
                    </a:ext>
                  </a:extLst>
                </a:gridCol>
                <a:gridCol w="1152978">
                  <a:extLst>
                    <a:ext uri="{9D8B030D-6E8A-4147-A177-3AD203B41FA5}">
                      <a16:colId xmlns:a16="http://schemas.microsoft.com/office/drawing/2014/main" xmlns="" val="4216252513"/>
                    </a:ext>
                  </a:extLst>
                </a:gridCol>
              </a:tblGrid>
              <a:tr h="785540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2017 год, млн руб.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2017 год, млн руб.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вес, %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960362600"/>
                  </a:ext>
                </a:extLst>
              </a:tr>
              <a:tr h="21936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политика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20,4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1523046597"/>
                  </a:ext>
                </a:extLst>
              </a:tr>
              <a:tr h="219365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Пенсионное обеспечение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12,3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12,3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63,1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1840861401"/>
                  </a:ext>
                </a:extLst>
              </a:tr>
              <a:tr h="219365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Социальное обеспечение населения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8,1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7,3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90,0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36,9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253929498"/>
                  </a:ext>
                </a:extLst>
              </a:tr>
              <a:tr h="219365">
                <a:tc>
                  <a:txBody>
                    <a:bodyPr/>
                    <a:lstStyle/>
                    <a:p>
                      <a:r>
                        <a:rPr lang="ru-RU" sz="16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  <a:endParaRPr lang="ru-RU" sz="16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</a:tr>
              <a:tr h="219365">
                <a:tc>
                  <a:txBody>
                    <a:bodyPr/>
                    <a:lstStyle/>
                    <a:p>
                      <a:pPr algn="r"/>
                      <a:r>
                        <a:rPr lang="ru-RU" sz="16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за счет резервного фонда</a:t>
                      </a:r>
                      <a:endParaRPr lang="ru-RU" sz="16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</a:t>
                      </a:r>
                      <a:endParaRPr lang="ru-RU" sz="16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</a:t>
                      </a:r>
                      <a:endParaRPr lang="ru-RU" sz="16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6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123729" y="4005064"/>
            <a:ext cx="6769676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Публичные нормативные обязательства всего – 14,5 млн руб.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числе: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Доплаты к пенсии муниципальным служащим и доплаты к пенсии лицам, замещавшим выборные должности местного самоуправления –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12,3 млн руб. 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Выплаты гражданам, которым присвоено звание «Почетный гражданин 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Заполярного района» –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0,8 млн руб.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Единовременные денежные выплаты гражданам, уволенным в запас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после прохождения военной службы по призыву в Вооруженных Силах 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РФ –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1,4 млн руб.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68" y="4253911"/>
            <a:ext cx="1940041" cy="1950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5341" y="3300076"/>
            <a:ext cx="580971" cy="638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7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9137" y="222193"/>
            <a:ext cx="86871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об исполнении бюджета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Times New Roman"/>
              </a:rPr>
              <a:t>«Муниципальный район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/>
              </a:rPr>
              <a:t>«Заполярный район» за 2017 год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3467"/>
            <a:ext cx="927704" cy="8487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37" y="1844824"/>
            <a:ext cx="8681260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0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9"/>
            <a:ext cx="8229600" cy="93610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Прочие расходы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0"/>
            <a:ext cx="927704" cy="848791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82719"/>
              </p:ext>
            </p:extLst>
          </p:nvPr>
        </p:nvGraphicFramePr>
        <p:xfrm>
          <a:off x="251520" y="1340768"/>
          <a:ext cx="8640961" cy="5000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4576"/>
                <a:gridCol w="1008112"/>
                <a:gridCol w="1008112"/>
                <a:gridCol w="792088"/>
                <a:gridCol w="648073"/>
              </a:tblGrid>
              <a:tr h="7374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План на 2017 год, млн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Исполнение за 2017 год, млн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Отклоне-ние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 руб.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 исполнения</a:t>
                      </a:r>
                    </a:p>
                  </a:txBody>
                  <a:tcPr marL="9525" marR="9525" marT="9525" marB="0" anchor="ctr"/>
                </a:tc>
              </a:tr>
              <a:tr h="2987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133,3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117,6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-15,7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88,2</a:t>
                      </a:r>
                    </a:p>
                  </a:txBody>
                  <a:tcPr marL="9525" marR="9525" marT="9525" marB="0" anchor="ctr"/>
                </a:tc>
              </a:tr>
              <a:tr h="2409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2916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программные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112,9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-11,0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91,1</a:t>
                      </a:r>
                    </a:p>
                  </a:txBody>
                  <a:tcPr marL="9525" marR="9525" marT="9525" marB="0" anchor="ctr"/>
                </a:tc>
              </a:tr>
              <a:tr h="2844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непрограммные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9,4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4,7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-4,7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50,0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28275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1073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Издание и распространение Официального бюллетеня и</a:t>
                      </a:r>
                    </a:p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ОПГ Заполярного района «Заполярный вестник+»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78,9</a:t>
                      </a:r>
                    </a:p>
                  </a:txBody>
                  <a:tcPr marL="9525" marR="9525" marT="9525" marB="0" anchor="ctr"/>
                </a:tc>
              </a:tr>
              <a:tr h="5724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Эксплуатационные и иные расходы по содержанию объектов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до передачи их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другую собственность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95,8</a:t>
                      </a:r>
                    </a:p>
                  </a:txBody>
                  <a:tcPr marL="9525" marR="9525" marT="9525" marB="0" anchor="ctr"/>
                </a:tc>
              </a:tr>
              <a:tr h="3636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Ремонт жилых домов в поселениях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Заполярного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района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98,4</a:t>
                      </a:r>
                    </a:p>
                  </a:txBody>
                  <a:tcPr marL="9525" marR="9525" marT="9525" marB="0" anchor="ctr"/>
                </a:tc>
              </a:tr>
              <a:tr h="51624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Приобретение и доставка судна на воздушной подушке "Нептун 23" C19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48377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Отбор проб и исследования воды водных объектов в населенных пунктах НАО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70,4</a:t>
                      </a:r>
                    </a:p>
                  </a:txBody>
                  <a:tcPr marL="9525" marR="9525" marT="9525" marB="0" anchor="ctr"/>
                </a:tc>
              </a:tr>
              <a:tr h="471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Ремонтные работы на объекте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«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Культурно-досуговое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учреждение  в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п. Хорей-Вер»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97,5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776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9"/>
            <a:ext cx="8229600" cy="93610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Прочие расходы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0"/>
            <a:ext cx="927704" cy="848791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132407"/>
              </p:ext>
            </p:extLst>
          </p:nvPr>
        </p:nvGraphicFramePr>
        <p:xfrm>
          <a:off x="251520" y="1340768"/>
          <a:ext cx="8640961" cy="4979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4576"/>
                <a:gridCol w="1008112"/>
                <a:gridCol w="1008112"/>
                <a:gridCol w="792087"/>
                <a:gridCol w="648074"/>
              </a:tblGrid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План на 2017 год, млн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Исполнение за 2017 год, млн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Отклоне-ние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 руб.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 исполнения</a:t>
                      </a:r>
                    </a:p>
                  </a:txBody>
                  <a:tcPr marL="9525" marR="9525" marT="9525" marB="0" anchor="ctr"/>
                </a:tc>
              </a:tr>
              <a:tr h="57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Приобретение и доставка трактора лесохозяйственного с самосвальным кузовом ОТЗ-392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Мероприятия по предупреждению и ликвидации последствий ЧС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920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Установлены системы видеонаблюдения в местах массового пребывания людей, расположенных на территории поселений Заполярного района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200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Строительство местной автоматизированной системы централизованного оповещения ГО в МО "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Приморско-Куйский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сельсовет"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Ликвидация несанкционированной свалки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5760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Расходы на обеспечение деятельности муниципального казенного учреждения Заполярного района «Северное»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-5,5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91,2</a:t>
                      </a:r>
                    </a:p>
                  </a:txBody>
                  <a:tcPr marL="9525" marR="9525" marT="9525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Резервный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 (остаток неиспользованных средств)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-4,1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расходы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-2,3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103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61736" y="1124744"/>
            <a:ext cx="84249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внимание!</a:t>
            </a:r>
            <a:endParaRPr lang="ru-RU" sz="2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финансов Администрации муниципального района «Заполярный район»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 адрес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166700, Ненецкий автономный округ, п. Искателей, ул. Губкина, д. 10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 электронной почты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ufzr@mail.ru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4-77-64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0"/>
            <a:ext cx="927704" cy="84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45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56" y="852259"/>
            <a:ext cx="8856984" cy="534642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496" y="4100"/>
            <a:ext cx="9108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>
                <a:ln w="0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48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Заполярный район </a:t>
            </a:r>
            <a:endParaRPr lang="ru-RU" sz="4800" dirty="0">
              <a:ln w="0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21049" y="2145013"/>
            <a:ext cx="13503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Заполярного района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176 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757 км</a:t>
            </a:r>
            <a:r>
              <a:rPr lang="ru-RU" sz="1600" b="1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88466" y="2140352"/>
            <a:ext cx="17384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населения на 01.01.2017 – </a:t>
            </a:r>
          </a:p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19 283 чел.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4941168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</a:p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городское поселение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5576" y="4293096"/>
            <a:ext cx="2094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</a:p>
          <a:p>
            <a:pPr algn="ctr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униципальный район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25603" y="5613905"/>
            <a:ext cx="2056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</a:p>
          <a:p>
            <a:pPr algn="ctr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ельских поселений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3467"/>
            <a:ext cx="927704" cy="84879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947" y="1100481"/>
            <a:ext cx="1522505" cy="101354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33" y="6192967"/>
            <a:ext cx="4572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43" y="6198681"/>
            <a:ext cx="4572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36" y="6192967"/>
            <a:ext cx="4572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073" y="6192967"/>
            <a:ext cx="4476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66" y="6198682"/>
            <a:ext cx="4572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574" y="6195347"/>
            <a:ext cx="47625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815" y="6198682"/>
            <a:ext cx="44881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791" y="6198682"/>
            <a:ext cx="4572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782" y="6195347"/>
            <a:ext cx="4476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167" y="6192967"/>
            <a:ext cx="476839" cy="571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43" y="6204847"/>
            <a:ext cx="4572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743" y="6192965"/>
            <a:ext cx="4476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756" y="6198682"/>
            <a:ext cx="4572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414" y="6198680"/>
            <a:ext cx="4572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892" y="6198682"/>
            <a:ext cx="4572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630" y="6192965"/>
            <a:ext cx="4476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305" y="6192967"/>
            <a:ext cx="4572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983" y="6192967"/>
            <a:ext cx="4572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821" y="6192967"/>
            <a:ext cx="4476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430" y="1100480"/>
            <a:ext cx="1219126" cy="10200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167" y="1105716"/>
            <a:ext cx="1504936" cy="100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49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" y="6453336"/>
            <a:ext cx="9144000" cy="4046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497" y="231161"/>
            <a:ext cx="784887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>
                <a:ln w="0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</a:t>
            </a:r>
          </a:p>
          <a:p>
            <a:pPr algn="ctr"/>
            <a:r>
              <a:rPr lang="ru-RU" sz="28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районного бюджета за 2017 год </a:t>
            </a:r>
            <a:endParaRPr lang="ru-RU" sz="2800" dirty="0">
              <a:ln w="0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398969"/>
              </p:ext>
            </p:extLst>
          </p:nvPr>
        </p:nvGraphicFramePr>
        <p:xfrm>
          <a:off x="459754" y="1340768"/>
          <a:ext cx="8280920" cy="4943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xmlns="" val="2684928720"/>
                    </a:ext>
                  </a:extLst>
                </a:gridCol>
                <a:gridCol w="1296144"/>
                <a:gridCol w="1173572"/>
                <a:gridCol w="1040974">
                  <a:extLst>
                    <a:ext uri="{9D8B030D-6E8A-4147-A177-3AD203B41FA5}">
                      <a16:colId xmlns:a16="http://schemas.microsoft.com/office/drawing/2014/main" xmlns="" val="3721793294"/>
                    </a:ext>
                  </a:extLst>
                </a:gridCol>
                <a:gridCol w="1169830">
                  <a:extLst>
                    <a:ext uri="{9D8B030D-6E8A-4147-A177-3AD203B41FA5}">
                      <a16:colId xmlns:a16="http://schemas.microsoft.com/office/drawing/2014/main" xmlns="" val="124392916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1548803581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Первоначаль-ный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план на 2017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2017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2017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исполнения от уточненного плана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-нения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1231157952"/>
                  </a:ext>
                </a:extLst>
              </a:tr>
              <a:tr h="41536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всего</a:t>
                      </a:r>
                    </a:p>
                    <a:p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678,3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830,7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897,5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66,8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108,0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2260018366"/>
                  </a:ext>
                </a:extLst>
              </a:tr>
              <a:tr h="342457">
                <a:tc>
                  <a:txBody>
                    <a:bodyPr/>
                    <a:lstStyle/>
                    <a:p>
                      <a:pPr marL="177800" indent="-177800"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доходы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581,0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566,4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624,0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57,6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110,2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3578850366"/>
                  </a:ext>
                </a:extLst>
              </a:tr>
              <a:tr h="34245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неналоговые доходы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72,9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115,7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126,4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10,7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109,2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1132596828"/>
                  </a:ext>
                </a:extLst>
              </a:tr>
              <a:tr h="32674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безвозмездные поступления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148,6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147,1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-1,5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99,0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2152973243"/>
                  </a:ext>
                </a:extLst>
              </a:tr>
              <a:tr h="37099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– всего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1 230,2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1 211,4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1 073,7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-137,7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88,6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1240108690"/>
                  </a:ext>
                </a:extLst>
              </a:tr>
              <a:tr h="36456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(-), профицит (+)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-551,9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-380,7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-176,2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204,5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46,3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1963532714"/>
                  </a:ext>
                </a:extLst>
              </a:tr>
              <a:tr h="788312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Источники финансирования дефицита бюджета – всего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-551,9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-380,7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-176,2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204,5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46,3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276665979"/>
                  </a:ext>
                </a:extLst>
              </a:tr>
              <a:tr h="715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</a:t>
                      </a:r>
                      <a:r>
                        <a:rPr lang="ru-RU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них</a:t>
                      </a:r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 остатков средств бюджета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-551,9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-380,7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-176,2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204,5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46,3</a:t>
                      </a:r>
                      <a:endParaRPr lang="ru-RU" sz="14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2993062771"/>
                  </a:ext>
                </a:extLst>
              </a:tr>
            </a:tbl>
          </a:graphicData>
        </a:graphic>
      </p:graphicFrame>
      <p:sp>
        <p:nvSpPr>
          <p:cNvPr id="9" name="TextBox 1"/>
          <p:cNvSpPr txBox="1"/>
          <p:nvPr/>
        </p:nvSpPr>
        <p:spPr>
          <a:xfrm>
            <a:off x="7660554" y="1013332"/>
            <a:ext cx="1080120" cy="34387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 руб.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3467"/>
            <a:ext cx="927704" cy="84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32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5224" y="477717"/>
            <a:ext cx="792088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доходов районного бюджета </a:t>
            </a:r>
            <a:endParaRPr lang="ru-RU" sz="3200" dirty="0">
              <a:ln w="0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1642225145"/>
              </p:ext>
            </p:extLst>
          </p:nvPr>
        </p:nvGraphicFramePr>
        <p:xfrm>
          <a:off x="-324544" y="694178"/>
          <a:ext cx="3771897" cy="3657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3770181537"/>
              </p:ext>
            </p:extLst>
          </p:nvPr>
        </p:nvGraphicFramePr>
        <p:xfrm>
          <a:off x="3595783" y="620688"/>
          <a:ext cx="5568950" cy="3657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206200"/>
              </p:ext>
            </p:extLst>
          </p:nvPr>
        </p:nvGraphicFramePr>
        <p:xfrm>
          <a:off x="477532" y="4365103"/>
          <a:ext cx="8206176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2300">
                  <a:extLst>
                    <a:ext uri="{9D8B030D-6E8A-4147-A177-3AD203B41FA5}">
                      <a16:colId xmlns:a16="http://schemas.microsoft.com/office/drawing/2014/main" xmlns="" val="2282895105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357075606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13776079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610670894"/>
                    </a:ext>
                  </a:extLst>
                </a:gridCol>
                <a:gridCol w="1065951"/>
                <a:gridCol w="1029533"/>
              </a:tblGrid>
              <a:tr h="8423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доходов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Единица измерения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Откло-нение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роста, %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3354608397"/>
                  </a:ext>
                </a:extLst>
              </a:tr>
              <a:tr h="48872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Собственные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(налоговые и неналоговые доходы)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 руб.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755,0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3549654431"/>
                  </a:ext>
                </a:extLst>
              </a:tr>
              <a:tr h="28748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 руб.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1728730802"/>
                  </a:ext>
                </a:extLst>
              </a:tr>
              <a:tr h="28748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доходов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 руб.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905,4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897,5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-7,9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99,1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3351137271"/>
                  </a:ext>
                </a:extLst>
              </a:tr>
              <a:tr h="28748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доходов на 1 жителя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1945445520"/>
                  </a:ext>
                </a:extLst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3467"/>
            <a:ext cx="927704" cy="84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99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27464" y="376005"/>
            <a:ext cx="7488832" cy="954107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и неналоговые доходы</a:t>
            </a:r>
          </a:p>
          <a:p>
            <a:pPr algn="ctr"/>
            <a:r>
              <a:rPr lang="ru-RU" sz="28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районного бюджета в 2017 году</a:t>
            </a:r>
            <a:endParaRPr lang="ru-RU" sz="2800" dirty="0">
              <a:ln w="0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785642"/>
              </p:ext>
            </p:extLst>
          </p:nvPr>
        </p:nvGraphicFramePr>
        <p:xfrm>
          <a:off x="506533" y="1412776"/>
          <a:ext cx="8140599" cy="5129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9902">
                  <a:extLst>
                    <a:ext uri="{9D8B030D-6E8A-4147-A177-3AD203B41FA5}">
                      <a16:colId xmlns:a16="http://schemas.microsoft.com/office/drawing/2014/main" xmlns="" val="3668196146"/>
                    </a:ext>
                  </a:extLst>
                </a:gridCol>
                <a:gridCol w="1263207">
                  <a:extLst>
                    <a:ext uri="{9D8B030D-6E8A-4147-A177-3AD203B41FA5}">
                      <a16:colId xmlns:a16="http://schemas.microsoft.com/office/drawing/2014/main" xmlns="" val="2910999537"/>
                    </a:ext>
                  </a:extLst>
                </a:gridCol>
                <a:gridCol w="1185316">
                  <a:extLst>
                    <a:ext uri="{9D8B030D-6E8A-4147-A177-3AD203B41FA5}">
                      <a16:colId xmlns:a16="http://schemas.microsoft.com/office/drawing/2014/main" xmlns="" val="736351193"/>
                    </a:ext>
                  </a:extLst>
                </a:gridCol>
                <a:gridCol w="1122174">
                  <a:extLst>
                    <a:ext uri="{9D8B030D-6E8A-4147-A177-3AD203B41FA5}">
                      <a16:colId xmlns:a16="http://schemas.microsoft.com/office/drawing/2014/main" xmlns="" val="4089927065"/>
                    </a:ext>
                  </a:extLst>
                </a:gridCol>
              </a:tblGrid>
              <a:tr h="509888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(млн</a:t>
                      </a:r>
                      <a:r>
                        <a:rPr lang="ru-RU" sz="14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рублей)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(млн</a:t>
                      </a:r>
                      <a:r>
                        <a:rPr lang="ru-RU" sz="14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рублей)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80214287"/>
                  </a:ext>
                </a:extLst>
              </a:tr>
              <a:tr h="2996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 доходы всего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682,1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750,4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110,0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717965979"/>
                  </a:ext>
                </a:extLst>
              </a:tr>
              <a:tr h="299661">
                <a:tc>
                  <a:txBody>
                    <a:bodyPr/>
                    <a:lstStyle/>
                    <a:p>
                      <a:pPr lvl="1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4063606482"/>
                  </a:ext>
                </a:extLst>
              </a:tr>
              <a:tr h="29966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566,4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624,0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110,2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3336666562"/>
                  </a:ext>
                </a:extLst>
              </a:tr>
              <a:tr h="2996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доходы физических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533,2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592,1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49886277"/>
                  </a:ext>
                </a:extLst>
              </a:tr>
              <a:tr h="2996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Налоги на совокупный доход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49637234"/>
                  </a:ext>
                </a:extLst>
              </a:tr>
              <a:tr h="2996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Налоги на имущество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39224774"/>
                  </a:ext>
                </a:extLst>
              </a:tr>
              <a:tr h="2996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пошлина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81185321"/>
                  </a:ext>
                </a:extLst>
              </a:tr>
              <a:tr h="29966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Неналоговые доходы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115,7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126,4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109,2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3737523605"/>
                  </a:ext>
                </a:extLst>
              </a:tr>
              <a:tr h="50942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использования имущества, находящегося в муниципальной собственности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79989599"/>
                  </a:ext>
                </a:extLst>
              </a:tr>
              <a:tr h="31345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Плата за негативное воздействие на окружающую среду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30801148"/>
                  </a:ext>
                </a:extLst>
              </a:tr>
              <a:tr h="50942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50942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продажи материальных и нематериальных активов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55996279"/>
                  </a:ext>
                </a:extLst>
              </a:tr>
              <a:tr h="2996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Штрафы, санкции, возмещение ущерба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243,3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9208914"/>
                  </a:ext>
                </a:extLst>
              </a:tr>
            </a:tbl>
          </a:graphicData>
        </a:graphic>
      </p:graphicFrame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0"/>
            <a:ext cx="927704" cy="84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18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4271659098"/>
              </p:ext>
            </p:extLst>
          </p:nvPr>
        </p:nvGraphicFramePr>
        <p:xfrm>
          <a:off x="0" y="933450"/>
          <a:ext cx="9144000" cy="5345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"/>
          <p:cNvSpPr txBox="1"/>
          <p:nvPr/>
        </p:nvSpPr>
        <p:spPr>
          <a:xfrm>
            <a:off x="3923928" y="2132856"/>
            <a:ext cx="1440160" cy="37147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150,4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332656"/>
            <a:ext cx="763284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поступления в районный бюджет</a:t>
            </a:r>
          </a:p>
          <a:p>
            <a:pPr algn="ctr"/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других бюджетов бюджетной системы РФ</a:t>
            </a:r>
            <a:endParaRPr lang="ru-RU" sz="2400" dirty="0">
              <a:ln w="0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9" y="0"/>
            <a:ext cx="927704" cy="84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75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4422" y="274259"/>
            <a:ext cx="799051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1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районного бюджета на 2017 год</a:t>
            </a:r>
            <a:endParaRPr lang="ru-RU" sz="2800" dirty="0">
              <a:ln w="0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448016"/>
              </p:ext>
            </p:extLst>
          </p:nvPr>
        </p:nvGraphicFramePr>
        <p:xfrm>
          <a:off x="323528" y="1267044"/>
          <a:ext cx="8496944" cy="4631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118">
                  <a:extLst>
                    <a:ext uri="{9D8B030D-6E8A-4147-A177-3AD203B41FA5}">
                      <a16:colId xmlns:a16="http://schemas.microsoft.com/office/drawing/2014/main" xmlns="" val="3291609838"/>
                    </a:ext>
                  </a:extLst>
                </a:gridCol>
                <a:gridCol w="4575277">
                  <a:extLst>
                    <a:ext uri="{9D8B030D-6E8A-4147-A177-3AD203B41FA5}">
                      <a16:colId xmlns:a16="http://schemas.microsoft.com/office/drawing/2014/main" xmlns="" val="1533943788"/>
                    </a:ext>
                  </a:extLst>
                </a:gridCol>
                <a:gridCol w="1016729"/>
                <a:gridCol w="871481">
                  <a:extLst>
                    <a:ext uri="{9D8B030D-6E8A-4147-A177-3AD203B41FA5}">
                      <a16:colId xmlns:a16="http://schemas.microsoft.com/office/drawing/2014/main" xmlns="" val="2263510586"/>
                    </a:ext>
                  </a:extLst>
                </a:gridCol>
                <a:gridCol w="944105">
                  <a:extLst>
                    <a:ext uri="{9D8B030D-6E8A-4147-A177-3AD203B41FA5}">
                      <a16:colId xmlns:a16="http://schemas.microsoft.com/office/drawing/2014/main" xmlns="" val="571815618"/>
                    </a:ext>
                  </a:extLst>
                </a:gridCol>
                <a:gridCol w="726234">
                  <a:extLst>
                    <a:ext uri="{9D8B030D-6E8A-4147-A177-3AD203B41FA5}">
                      <a16:colId xmlns:a16="http://schemas.microsoft.com/office/drawing/2014/main" xmlns="" val="114402869"/>
                    </a:ext>
                  </a:extLst>
                </a:gridCol>
              </a:tblGrid>
              <a:tr h="6705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№ п/п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Первоначаль-ный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план</a:t>
                      </a: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2017 </a:t>
                      </a:r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2017 год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% </a:t>
                      </a:r>
                      <a:r>
                        <a:rPr lang="ru-RU" sz="14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</a:t>
                      </a:r>
                      <a:r>
                        <a:rPr lang="ru-RU" sz="14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-нения  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extLst>
                  <a:ext uri="{0D108BD9-81ED-4DB2-BD59-A6C34878D82A}">
                    <a16:rowId xmlns:a16="http://schemas.microsoft.com/office/drawing/2014/main" xmlns="" val="2456962172"/>
                  </a:ext>
                </a:extLst>
              </a:tr>
              <a:tr h="265566">
                <a:tc>
                  <a:txBody>
                    <a:bodyPr/>
                    <a:lstStyle/>
                    <a:p>
                      <a:pPr algn="ctr" fontAlgn="t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расходы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230,2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1 211,4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00" marR="81000" marT="36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1 073,7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500" marR="81000" marT="36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88,6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 fontAlgn="t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00" marR="81000" marT="36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500" marR="81000" marT="36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Программные расходы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1 176,1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098,7   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00" marR="81000" marT="36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969, 9   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500" marR="81000" marT="36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88,3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</a:tr>
              <a:tr h="501401">
                <a:tc>
                  <a:txBody>
                    <a:bodyPr/>
                    <a:lstStyle/>
                    <a:p>
                      <a:pPr algn="ctr" fontAlgn="t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</a:t>
                      </a:r>
                      <a:r>
                        <a:rPr lang="ru-RU" sz="14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«Управление финансами в муниципальном районе «Заполярный район» на 2017-2019 годы»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183,5  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00" marR="81000" marT="36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180,5  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500" marR="81000" marT="36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98,4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extLst>
                  <a:ext uri="{0D108BD9-81ED-4DB2-BD59-A6C34878D82A}">
                    <a16:rowId xmlns:a16="http://schemas.microsoft.com/office/drawing/2014/main" xmlns="" val="1740052141"/>
                  </a:ext>
                </a:extLst>
              </a:tr>
              <a:tr h="738639">
                <a:tc>
                  <a:txBody>
                    <a:bodyPr/>
                    <a:lstStyle/>
                    <a:p>
                      <a:pPr algn="ctr" fontAlgn="t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</a:t>
                      </a:r>
                      <a:r>
                        <a:rPr lang="ru-RU" sz="14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административной системы местного самоуправления муниципального района «Заполярный район» на 2017-2019 годы»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246,1  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00" marR="81000" marT="36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230,7 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500" marR="81000" marT="36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93,8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extLst>
                  <a:ext uri="{0D108BD9-81ED-4DB2-BD59-A6C34878D82A}">
                    <a16:rowId xmlns:a16="http://schemas.microsoft.com/office/drawing/2014/main" xmlns="" val="3101323437"/>
                  </a:ext>
                </a:extLst>
              </a:tr>
              <a:tr h="485497">
                <a:tc>
                  <a:txBody>
                    <a:bodyPr/>
                    <a:lstStyle/>
                    <a:p>
                      <a:pPr algn="ctr" fontAlgn="t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</a:t>
                      </a:r>
                      <a:r>
                        <a:rPr lang="ru-RU" sz="14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«Комплексное развитие поселений муниципального района «Заполярный район» на 2017-2019 годы»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764,1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651,8  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00" marR="81000" marT="36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543,9  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500" marR="81000" marT="36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83,4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extLst>
                  <a:ext uri="{0D108BD9-81ED-4DB2-BD59-A6C34878D82A}">
                    <a16:rowId xmlns:a16="http://schemas.microsoft.com/office/drawing/2014/main" xmlns="" val="712072376"/>
                  </a:ext>
                </a:extLst>
              </a:tr>
              <a:tr h="1133551">
                <a:tc>
                  <a:txBody>
                    <a:bodyPr/>
                    <a:lstStyle/>
                    <a:p>
                      <a:pPr algn="ctr" fontAlgn="t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</a:t>
                      </a:r>
                      <a:r>
                        <a:rPr lang="ru-RU" sz="14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«Защита населения и территорий от ЧС, обеспечение пожарной безопасности и безопасности на водных объектах, антитеррористическая защищенность на территории муниципального района «Заполярный район» на 2014-2020 годы»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ru-RU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17,3  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00" marR="81000" marT="36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14,8  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500" marR="81000" marT="36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extLst>
                  <a:ext uri="{0D108BD9-81ED-4DB2-BD59-A6C34878D82A}">
                    <a16:rowId xmlns:a16="http://schemas.microsoft.com/office/drawing/2014/main" xmlns="" val="2629713329"/>
                  </a:ext>
                </a:extLst>
              </a:tr>
              <a:tr h="3299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II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Непрограммные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расходы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112,7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00" marR="81000" marT="36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103,8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500" marR="81000" marT="36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9" marR="3989" marT="5319" marB="0" anchor="ctr"/>
                </a:tc>
              </a:tr>
            </a:tbl>
          </a:graphicData>
        </a:graphic>
      </p:graphicFrame>
      <p:sp>
        <p:nvSpPr>
          <p:cNvPr id="9" name="TextBox 1"/>
          <p:cNvSpPr txBox="1"/>
          <p:nvPr/>
        </p:nvSpPr>
        <p:spPr>
          <a:xfrm>
            <a:off x="7524328" y="933688"/>
            <a:ext cx="917849" cy="33335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млн руб.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867" y="0"/>
            <a:ext cx="927704" cy="84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36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93061" y="404312"/>
            <a:ext cx="770485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районного бюджета на 2017 год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9" y="0"/>
            <a:ext cx="927704" cy="848791"/>
          </a:xfrm>
          <a:prstGeom prst="rect">
            <a:avLst/>
          </a:prstGeom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626912815"/>
              </p:ext>
            </p:extLst>
          </p:nvPr>
        </p:nvGraphicFramePr>
        <p:xfrm>
          <a:off x="611559" y="1628800"/>
          <a:ext cx="8068591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220072" y="1124744"/>
            <a:ext cx="3460079" cy="12961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 ВСЕГО  (млн руб.)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- 1 211,4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 - 1 073,7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46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Волна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  <a:fontScheme name="Волна">
    <a:majorFont>
      <a:latin typeface="Candara"/>
      <a:ea typeface=""/>
      <a:cs typeface=""/>
      <a:font script="Jpan" typeface="HGP明朝E"/>
      <a:font script="Hang" typeface="HY그래픽M"/>
      <a:font script="Hans" typeface="华文新魏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andara"/>
      <a:ea typeface=""/>
      <a:cs typeface=""/>
      <a:font script="Jpan" typeface="HGP明朝E"/>
      <a:font script="Hang" typeface="HY그래픽M"/>
      <a:font script="Hans" typeface="华文楷体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Волна">
    <a:fillStyleLst>
      <a:solidFill>
        <a:schemeClr val="phClr"/>
      </a:solidFill>
      <a:gradFill rotWithShape="1">
        <a:gsLst>
          <a:gs pos="0">
            <a:schemeClr val="phClr">
              <a:tint val="0"/>
            </a:schemeClr>
          </a:gs>
          <a:gs pos="44000">
            <a:schemeClr val="phClr">
              <a:tint val="60000"/>
              <a:satMod val="120000"/>
            </a:schemeClr>
          </a:gs>
          <a:gs pos="100000">
            <a:schemeClr val="phClr">
              <a:tint val="90000"/>
              <a:alpha val="100000"/>
              <a:lumMod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satMod val="120000"/>
              <a:lumMod val="120000"/>
            </a:schemeClr>
          </a:gs>
          <a:gs pos="100000">
            <a:schemeClr val="phClr">
              <a:shade val="89000"/>
              <a:lumMod val="90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lumMod val="8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phClr">
              <a:shade val="25000"/>
              <a:satMod val="18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40000">
            <a:schemeClr val="phClr">
              <a:tint val="94000"/>
              <a:shade val="94000"/>
              <a:alpha val="100000"/>
              <a:satMod val="114000"/>
              <a:lumMod val="114000"/>
            </a:schemeClr>
          </a:gs>
          <a:gs pos="74000">
            <a:schemeClr val="phClr">
              <a:tint val="94000"/>
              <a:shade val="94000"/>
              <a:satMod val="128000"/>
              <a:lumMod val="100000"/>
            </a:schemeClr>
          </a:gs>
          <a:gs pos="100000">
            <a:schemeClr val="phClr">
              <a:tint val="98000"/>
              <a:shade val="100000"/>
              <a:hueMod val="98000"/>
              <a:satMod val="100000"/>
              <a:lumMod val="74000"/>
            </a:schemeClr>
          </a:gs>
        </a:gsLst>
        <a:path path="circle">
          <a:fillToRect l="20000" t="-40000" r="20000" b="140000"/>
        </a:path>
      </a:gradFill>
      <a:blipFill rotWithShape="1">
        <a:blip xmlns:r="http://schemas.openxmlformats.org/officeDocument/2006/relationships" r:embed="rId1">
          <a:duotone>
            <a:schemeClr val="phClr">
              <a:tint val="96000"/>
              <a:satMod val="130000"/>
              <a:lumMod val="50000"/>
            </a:schemeClr>
            <a:schemeClr val="phClr">
              <a:tint val="96000"/>
              <a:satMod val="114000"/>
              <a:lumMod val="114000"/>
            </a:schemeClr>
          </a:duotone>
        </a:blip>
        <a:stretch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3237</TotalTime>
  <Words>1721</Words>
  <Application>Microsoft Office PowerPoint</Application>
  <PresentationFormat>Экран (4:3)</PresentationFormat>
  <Paragraphs>676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Динамика расходов на содержание органов местного самоуправления Заполярного района                                                       </vt:lpstr>
      <vt:lpstr>Численность работников ОМСУ Заполярного района</vt:lpstr>
      <vt:lpstr>Презентация PowerPoint</vt:lpstr>
      <vt:lpstr>Социальная политика</vt:lpstr>
      <vt:lpstr>Прочие расходы</vt:lpstr>
      <vt:lpstr>Прочие расходы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Павловская Елена Александровна</dc:creator>
  <cp:lastModifiedBy>Артемьева Евгения Сергеевна</cp:lastModifiedBy>
  <cp:revision>266</cp:revision>
  <cp:lastPrinted>2018-05-07T08:22:25Z</cp:lastPrinted>
  <dcterms:created xsi:type="dcterms:W3CDTF">2018-04-25T10:36:26Z</dcterms:created>
  <dcterms:modified xsi:type="dcterms:W3CDTF">2018-06-19T12:58:26Z</dcterms:modified>
</cp:coreProperties>
</file>