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477" r:id="rId2"/>
    <p:sldId id="1305" r:id="rId3"/>
    <p:sldId id="1501" r:id="rId4"/>
    <p:sldId id="1473" r:id="rId5"/>
    <p:sldId id="1477" r:id="rId6"/>
    <p:sldId id="1496" r:id="rId7"/>
    <p:sldId id="1499" r:id="rId8"/>
    <p:sldId id="1497" r:id="rId9"/>
    <p:sldId id="1495" r:id="rId10"/>
    <p:sldId id="1498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илатов Павел Викторович" initials="ФПВ" lastIdx="2" clrIdx="0">
    <p:extLst>
      <p:ext uri="{19B8F6BF-5375-455C-9EA6-DF929625EA0E}">
        <p15:presenceInfo xmlns:p15="http://schemas.microsoft.com/office/powerpoint/2012/main" userId="S-1-5-21-1980753494-2334667195-3303739305-13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95E"/>
    <a:srgbClr val="B3C6C7"/>
    <a:srgbClr val="AADBA3"/>
    <a:srgbClr val="ACC8E5"/>
    <a:srgbClr val="9BBB59"/>
    <a:srgbClr val="0E9A93"/>
    <a:srgbClr val="AEDAF3"/>
    <a:srgbClr val="0C8680"/>
    <a:srgbClr val="C3D69B"/>
    <a:srgbClr val="1A6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1" autoAdjust="0"/>
    <p:restoredTop sz="93567" autoAdjust="0"/>
  </p:normalViewPr>
  <p:slideViewPr>
    <p:cSldViewPr>
      <p:cViewPr varScale="1">
        <p:scale>
          <a:sx n="65" d="100"/>
          <a:sy n="65" d="100"/>
        </p:scale>
        <p:origin x="1304" y="56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3980" y="-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333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EB0E0B79-C3EC-4DC4-AA85-AEF988FFB8A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2" tIns="45871" rIns="91742" bIns="4587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5952"/>
            <a:ext cx="5438775" cy="4466987"/>
          </a:xfrm>
          <a:prstGeom prst="rect">
            <a:avLst/>
          </a:prstGeom>
        </p:spPr>
        <p:txBody>
          <a:bodyPr vert="horz" lIns="91742" tIns="45871" rIns="91742" bIns="4587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3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3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C863189A-F509-4E69-BB01-EBCFABB72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7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63189A-F509-4E69-BB01-EBCFABB720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53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63189A-F509-4E69-BB01-EBCFABB720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91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9938"/>
            <a:ext cx="5114925" cy="3835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684">
              <a:defRPr/>
            </a:pPr>
            <a:fld id="{C863189A-F509-4E69-BB01-EBCFABB720B9}" type="slidenum">
              <a:rPr lang="ru-RU">
                <a:solidFill>
                  <a:prstClr val="black"/>
                </a:solidFill>
                <a:latin typeface="Calibri"/>
              </a:rPr>
              <a:pPr defTabSz="947684">
                <a:defRPr/>
              </a:pPr>
              <a:t>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60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9938"/>
            <a:ext cx="5114925" cy="3835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684">
              <a:defRPr/>
            </a:pPr>
            <a:fld id="{C863189A-F509-4E69-BB01-EBCFABB720B9}" type="slidenum">
              <a:rPr lang="ru-RU">
                <a:solidFill>
                  <a:prstClr val="black"/>
                </a:solidFill>
                <a:latin typeface="Calibri"/>
              </a:rPr>
              <a:pPr defTabSz="947684">
                <a:defRPr/>
              </a:pPr>
              <a:t>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765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9938"/>
            <a:ext cx="5114925" cy="3835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684">
              <a:defRPr/>
            </a:pPr>
            <a:fld id="{C863189A-F509-4E69-BB01-EBCFABB720B9}" type="slidenum">
              <a:rPr lang="ru-RU">
                <a:solidFill>
                  <a:prstClr val="black"/>
                </a:solidFill>
                <a:latin typeface="Calibri"/>
              </a:rPr>
              <a:pPr defTabSz="947684">
                <a:defRPr/>
              </a:pPr>
              <a:t>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85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9938"/>
            <a:ext cx="5114925" cy="3835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684">
              <a:defRPr/>
            </a:pPr>
            <a:fld id="{C863189A-F509-4E69-BB01-EBCFABB720B9}" type="slidenum">
              <a:rPr lang="ru-RU">
                <a:solidFill>
                  <a:prstClr val="black"/>
                </a:solidFill>
                <a:latin typeface="Calibri"/>
              </a:rPr>
              <a:pPr defTabSz="947684">
                <a:defRPr/>
              </a:pPr>
              <a:t>8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12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63189A-F509-4E69-BB01-EBCFABB720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84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9938"/>
            <a:ext cx="5114925" cy="3835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684">
              <a:defRPr/>
            </a:pPr>
            <a:fld id="{C863189A-F509-4E69-BB01-EBCFABB720B9}" type="slidenum">
              <a:rPr lang="ru-RU">
                <a:solidFill>
                  <a:prstClr val="black"/>
                </a:solidFill>
                <a:latin typeface="Calibri"/>
              </a:rPr>
              <a:pPr defTabSz="947684">
                <a:defRPr/>
              </a:pPr>
              <a:t>10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454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C925-24A1-4850-BA4C-92BDE6DD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C925-24A1-4850-BA4C-92BDE6DD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C925-24A1-4850-BA4C-92BDE6DD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158197"/>
            <a:ext cx="8141448" cy="516681"/>
          </a:xfrm>
        </p:spPr>
        <p:txBody>
          <a:bodyPr>
            <a:normAutofit/>
          </a:bodyPr>
          <a:lstStyle>
            <a:lvl1pPr algn="l">
              <a:defRPr lang="ru-RU" sz="1800" b="1" cap="all" baseline="0" dirty="0" smtClean="0">
                <a:solidFill>
                  <a:srgbClr val="0B5C5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02896" y="6492875"/>
            <a:ext cx="1990279" cy="365125"/>
          </a:xfrm>
        </p:spPr>
        <p:txBody>
          <a:bodyPr rIns="0"/>
          <a:lstStyle>
            <a:lvl1pPr>
              <a:defRPr>
                <a:solidFill>
                  <a:srgbClr val="53728D"/>
                </a:solidFill>
              </a:defRPr>
            </a:lvl1pPr>
          </a:lstStyle>
          <a:p>
            <a:fld id="{E1C6D58A-C282-42D1-82B8-B80D9C3689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270244" y="691946"/>
            <a:ext cx="8604000" cy="75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314615-DCC7-44E5-ACD4-F0BF249EA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25" y="236537"/>
            <a:ext cx="1394307" cy="360000"/>
          </a:xfrm>
          <a:prstGeom prst="rect">
            <a:avLst/>
          </a:prstGeom>
        </p:spPr>
      </p:pic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158" userDrawn="1">
          <p15:clr>
            <a:srgbClr val="FBAE40"/>
          </p15:clr>
        </p15:guide>
        <p15:guide id="3" pos="560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C925-24A1-4850-BA4C-92BDE6DD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C925-24A1-4850-BA4C-92BDE6DD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C925-24A1-4850-BA4C-92BDE6DD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C925-24A1-4850-BA4C-92BDE6DD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C925-24A1-4850-BA4C-92BDE6DD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C925-24A1-4850-BA4C-92BDE6DD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C925-24A1-4850-BA4C-92BDE6DD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C925-24A1-4850-BA4C-92BDE6DD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6C925-24A1-4850-BA4C-92BDE6DD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g"/><Relationship Id="rId7" Type="http://schemas.microsoft.com/office/2007/relationships/hdphoto" Target="../media/hdphoto3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hyperlink" Target="https://thenounproject.com/term/route/779111" TargetMode="External"/><Relationship Id="rId12" Type="http://schemas.microsoft.com/office/2007/relationships/hdphoto" Target="../media/hdphoto5.wdp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6.bin"/><Relationship Id="rId10" Type="http://schemas.openxmlformats.org/officeDocument/2006/relationships/hyperlink" Target="https://thenounproject.com/term/target/311713" TargetMode="External"/><Relationship Id="rId4" Type="http://schemas.openxmlformats.org/officeDocument/2006/relationships/notesSlide" Target="../notesSlides/notesSlide6.xml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8816F1-7C00-469E-B1CF-C0F727B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6"/>
                    </a14:imgEffect>
                    <a14:imgEffect>
                      <a14:brightnessContrast bright="9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85" t="25078"/>
          <a:stretch/>
        </p:blipFill>
        <p:spPr>
          <a:xfrm>
            <a:off x="0" y="-1355"/>
            <a:ext cx="9227859" cy="6859355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55806"/>
          <a:stretch>
            <a:fillRect/>
          </a:stretch>
        </p:blipFill>
        <p:spPr bwMode="auto">
          <a:xfrm>
            <a:off x="4608512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595764" y="0"/>
            <a:ext cx="4656756" cy="6856983"/>
          </a:xfrm>
          <a:prstGeom prst="rect">
            <a:avLst/>
          </a:prstGeom>
          <a:solidFill>
            <a:srgbClr val="236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094995"/>
            <a:ext cx="4032448" cy="23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500" b="1" dirty="0">
                <a:solidFill>
                  <a:schemeClr val="bg1"/>
                </a:solidFill>
              </a:rPr>
              <a:t>ВЕРТИКАЛЬНО- ИНТЕГРИРОВАННЫЙ ГАЗОХИМИЧЕСКИЙ КОМПЛЕКС В НАО 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AF1EDB-BDB4-48AB-8E8C-704A2365C1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2365253" cy="2407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0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957AE0B3-70A9-6298-DD03-658CA099EB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624" imgH="623" progId="TCLayout.ActiveDocument.1">
                  <p:embed/>
                </p:oleObj>
              </mc:Choice>
              <mc:Fallback>
                <p:oleObj name="Слайд think-cell" r:id="rId4" imgW="624" imgH="62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957AE0B3-70A9-6298-DD03-658CA099E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2800" y="188640"/>
            <a:ext cx="7351528" cy="432000"/>
          </a:xfrm>
        </p:spPr>
        <p:txBody>
          <a:bodyPr vert="horz">
            <a:noAutofit/>
          </a:bodyPr>
          <a:lstStyle/>
          <a:p>
            <a:r>
              <a:rPr lang="ru-RU" dirty="0">
                <a:solidFill>
                  <a:srgbClr val="23595E"/>
                </a:solidFill>
                <a:latin typeface="Arial" pitchFamily="34" charset="0"/>
                <a:cs typeface="Arial" pitchFamily="34" charset="0"/>
              </a:rPr>
              <a:t>План Работы по проекту в 2023 году</a:t>
            </a: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57F0E342-BA7B-D91F-EB02-0D8345A3ACE3}"/>
              </a:ext>
            </a:extLst>
          </p:cNvPr>
          <p:cNvSpPr txBox="1">
            <a:spLocks/>
          </p:cNvSpPr>
          <p:nvPr/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E6C925-24A1-4850-BA4C-92BDE6DD418C}" type="slidenum">
              <a:rPr lang="ru-RU" smtClean="0"/>
              <a:pPr>
                <a:defRPr/>
              </a:pPr>
              <a:t>10</a:t>
            </a:fld>
            <a:endParaRPr lang="ru-RU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8225A-19BA-4AFA-BAB0-C4BC11368844}"/>
              </a:ext>
            </a:extLst>
          </p:cNvPr>
          <p:cNvSpPr txBox="1"/>
          <p:nvPr/>
        </p:nvSpPr>
        <p:spPr>
          <a:xfrm>
            <a:off x="-180528" y="764704"/>
            <a:ext cx="9073008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+mj-lt"/>
              <a:buAutoNum type="arabicPeriod"/>
            </a:pPr>
            <a:r>
              <a:rPr lang="ru-RU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Запарафировать контракты на весь газохимический комплекс с месторождением:</a:t>
            </a:r>
          </a:p>
          <a:p>
            <a:pPr lvl="1"/>
            <a:r>
              <a:rPr lang="ru-RU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1а</a:t>
            </a:r>
            <a:r>
              <a:rPr lang="ru-RU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</a:t>
            </a:r>
            <a:r>
              <a:rPr lang="ru-RU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капитальные затраты (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CAPEX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ru-RU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1б</a:t>
            </a:r>
            <a:r>
              <a:rPr lang="ru-RU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Актуализировать финансовую модель.</a:t>
            </a:r>
          </a:p>
          <a:p>
            <a:pPr lvl="1"/>
            <a:endParaRPr lang="ru-RU" sz="1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 startAt="2"/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Фабрика проектного финансирования: </a:t>
            </a:r>
          </a:p>
          <a:p>
            <a:pPr lvl="1"/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2а.) Прохождение полного аудита проекта у независимых экспертов: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- финансово-технический аудит;</a:t>
            </a:r>
          </a:p>
          <a:p>
            <a:pPr lvl="1"/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- юридический аудит;</a:t>
            </a:r>
          </a:p>
          <a:p>
            <a:pPr marL="1085850" lvl="2" indent="-171450">
              <a:buFontTx/>
              <a:buChar char="-"/>
            </a:pPr>
            <a:r>
              <a:rPr lang="ru-RU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экологический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аудит.</a:t>
            </a:r>
          </a:p>
          <a:p>
            <a:pPr lvl="2"/>
            <a:endParaRPr lang="ru-RU" sz="1200" dirty="0">
              <a:latin typeface="+mj-lt"/>
              <a:cs typeface="Times New Roman" panose="02020603050405020304" pitchFamily="18" charset="0"/>
            </a:endParaRPr>
          </a:p>
          <a:p>
            <a:pPr lvl="2"/>
            <a:r>
              <a:rPr lang="ru-RU" sz="1200" dirty="0">
                <a:latin typeface="+mj-lt"/>
                <a:cs typeface="Times New Roman" panose="02020603050405020304" pitchFamily="18" charset="0"/>
              </a:rPr>
              <a:t>2б.) В</a:t>
            </a:r>
            <a:r>
              <a:rPr lang="ru-RU" sz="1200" dirty="0"/>
              <a:t>недрение интегрированной системы менеджмента с получением сертификатов по ISO 14001 Системы экологического менеджмента (СЭМ) и ISO 45001 Системы менеджмента безопасности труда и охраны здоровья (СМОЗБТ).</a:t>
            </a:r>
          </a:p>
          <a:p>
            <a:pPr lvl="2"/>
            <a:endParaRPr lang="ru-RU" sz="1200" dirty="0"/>
          </a:p>
          <a:p>
            <a:pPr lvl="2"/>
            <a:r>
              <a:rPr lang="ru-RU" sz="1200" dirty="0"/>
              <a:t>2в.) Разработка политики устойчивого развития компании (ESG*).  Это стратегия развития компании, которая предусматривает прозрачность в менеджменте, заботу об экологии и людях, с которыми соприкасается компания, в том числе управление экологическими рисками предприятия. </a:t>
            </a:r>
          </a:p>
          <a:p>
            <a:pPr marL="896938" lvl="1" indent="1588">
              <a:buFontTx/>
              <a:buChar char="-"/>
            </a:pP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ru-RU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   Окончательное утверждение технологии;</a:t>
            </a:r>
          </a:p>
          <a:p>
            <a:pPr lvl="1"/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  О</a:t>
            </a:r>
            <a:r>
              <a:rPr lang="ru-RU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пределение финального списка потенциальных </a:t>
            </a:r>
            <a:r>
              <a:rPr lang="ru-RU" sz="1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off-take</a:t>
            </a:r>
            <a:r>
              <a:rPr lang="ru-RU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компаний (покупателей метанола);</a:t>
            </a:r>
          </a:p>
          <a:p>
            <a:pPr marL="742950" lvl="1" indent="-285750">
              <a:buFont typeface="+mj-lt"/>
              <a:buAutoNum type="arabicPeriod" startAt="5"/>
            </a:pP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 startAt="5"/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Решение вопросов, связанных с логистикой на проекте:</a:t>
            </a:r>
          </a:p>
          <a:p>
            <a:pPr lvl="1"/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- определение компании оператора;</a:t>
            </a:r>
          </a:p>
          <a:p>
            <a:pPr lvl="1"/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- определения технологии накопителя в Мурманске;</a:t>
            </a:r>
          </a:p>
          <a:p>
            <a:pPr lvl="2"/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определения верфи для строительства флота.</a:t>
            </a:r>
          </a:p>
          <a:p>
            <a:pPr lvl="1"/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   Завершение работ в части ответственности ООО «РХГ» проектов с государственным финансированием.</a:t>
            </a:r>
            <a:endParaRPr lang="en-U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9B3CC3-F401-03C7-8616-9A5954FA3409}"/>
              </a:ext>
            </a:extLst>
          </p:cNvPr>
          <p:cNvSpPr txBox="1"/>
          <p:nvPr/>
        </p:nvSpPr>
        <p:spPr>
          <a:xfrm>
            <a:off x="-153646" y="6447109"/>
            <a:ext cx="8712968" cy="27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ru-RU" sz="900" dirty="0">
                <a:latin typeface="+mj-lt"/>
              </a:rPr>
              <a:t>Для справки: *«Environment, Social, </a:t>
            </a:r>
            <a:r>
              <a:rPr lang="ru-RU" sz="900" dirty="0" err="1">
                <a:latin typeface="+mj-lt"/>
              </a:rPr>
              <a:t>Governance</a:t>
            </a:r>
            <a:r>
              <a:rPr lang="ru-RU" sz="900" dirty="0">
                <a:latin typeface="+mj-lt"/>
              </a:rPr>
              <a:t>». В переводе с английского — «окружающая среда, общество, управление»</a:t>
            </a:r>
          </a:p>
        </p:txBody>
      </p:sp>
    </p:spTree>
    <p:extLst>
      <p:ext uri="{BB962C8B-B14F-4D97-AF65-F5344CB8AC3E}">
        <p14:creationId xmlns:p14="http://schemas.microsoft.com/office/powerpoint/2010/main" val="19405121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7C111B3D-CFCA-4B01-AF3C-F264074282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34" y="1134"/>
          <a:ext cx="1134" cy="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7C111B3D-CFCA-4B01-AF3C-F264074282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4" y="1134"/>
                        <a:ext cx="1134" cy="1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2800" y="259202"/>
            <a:ext cx="8568000" cy="4320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>
                <a:solidFill>
                  <a:srgbClr val="23595E"/>
                </a:solidFill>
                <a:latin typeface="Arial" pitchFamily="34" charset="0"/>
                <a:cs typeface="Arial" pitchFamily="34" charset="0"/>
              </a:rPr>
              <a:t>Взаимодействие с НАО</a:t>
            </a:r>
          </a:p>
        </p:txBody>
      </p:sp>
      <p:sp>
        <p:nvSpPr>
          <p:cNvPr id="56" name="Пятиугольник 138">
            <a:extLst>
              <a:ext uri="{FF2B5EF4-FFF2-40B4-BE49-F238E27FC236}">
                <a16:creationId xmlns:a16="http://schemas.microsoft.com/office/drawing/2014/main" id="{2B36B9EA-EEF4-49A4-AA8E-59DFC8391045}"/>
              </a:ext>
            </a:extLst>
          </p:cNvPr>
          <p:cNvSpPr/>
          <p:nvPr/>
        </p:nvSpPr>
        <p:spPr>
          <a:xfrm>
            <a:off x="251520" y="760511"/>
            <a:ext cx="8640000" cy="360000"/>
          </a:xfrm>
          <a:prstGeom prst="homePlate">
            <a:avLst>
              <a:gd name="adj" fmla="val 0"/>
            </a:avLst>
          </a:prstGeom>
          <a:solidFill>
            <a:srgbClr val="236F75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совет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FA11DB-E8C7-0F95-25A3-2C9B668DDB01}"/>
              </a:ext>
            </a:extLst>
          </p:cNvPr>
          <p:cNvSpPr txBox="1"/>
          <p:nvPr/>
        </p:nvSpPr>
        <p:spPr>
          <a:xfrm>
            <a:off x="4067944" y="6460298"/>
            <a:ext cx="4807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30E6C925-24A1-4850-BA4C-92BDE6DD41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algn="r"/>
              <a:t>2</a:t>
            </a:fld>
            <a:endParaRPr lang="ru-RU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813C8-6AC4-8605-F0D9-40788267714E}"/>
              </a:ext>
            </a:extLst>
          </p:cNvPr>
          <p:cNvSpPr txBox="1"/>
          <p:nvPr/>
        </p:nvSpPr>
        <p:spPr>
          <a:xfrm>
            <a:off x="251520" y="1414390"/>
            <a:ext cx="2952328" cy="4792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 17.02.2022 началось формирование ОС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2022 году проведено 3 протокольных заседания Общественного совета: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09.02.2022 – первое заседание. Тема: презентация проекта, анонс проведения комплексной ОВОСС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31.03.2022 – второе заседание. Тема: обсуждение технического задания проведения комплексной ОВОСС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05.10.2022 – третье заседание. Тема: кадровое обеспечение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Помимо протокольных заседаний, на площадке Общественного совета проведены мероприятия: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16.05.2022 – презентация результатов проведения комплексной ОВОСС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12.07.2022 – встреча с представителями рыбопромысловых хозяйств НАО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проведено 2 пресс-тура для представителей СМИ и блогеров на действующие предприятия («Метафракс» в Губахе» и Амурский ГПЗ (г. </a:t>
            </a:r>
            <a:r>
              <a:rPr lang="ru-RU" sz="1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Сводобный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»).</a:t>
            </a:r>
          </a:p>
          <a:p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Также проведена встреча и презентация проекта в оленеводческих бригадах в августе 2022 года.</a:t>
            </a:r>
            <a:endParaRPr lang="ru-RU" sz="1000" dirty="0"/>
          </a:p>
        </p:txBody>
      </p:sp>
      <p:sp>
        <p:nvSpPr>
          <p:cNvPr id="4" name="Пятиугольник 138">
            <a:extLst>
              <a:ext uri="{FF2B5EF4-FFF2-40B4-BE49-F238E27FC236}">
                <a16:creationId xmlns:a16="http://schemas.microsoft.com/office/drawing/2014/main" id="{1DF95DA5-7D75-09E5-7906-B02DC749A5AA}"/>
              </a:ext>
            </a:extLst>
          </p:cNvPr>
          <p:cNvSpPr/>
          <p:nvPr/>
        </p:nvSpPr>
        <p:spPr>
          <a:xfrm>
            <a:off x="6110055" y="1408444"/>
            <a:ext cx="2778657" cy="360000"/>
          </a:xfrm>
          <a:prstGeom prst="homePlate">
            <a:avLst>
              <a:gd name="adj" fmla="val 0"/>
            </a:avLst>
          </a:prstGeom>
          <a:solidFill>
            <a:srgbClr val="236F75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Оленеводческие бригады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3720F2BB-A109-CA07-0B18-49D90D9E6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" t="22453" r="443" b="2161"/>
          <a:stretch/>
        </p:blipFill>
        <p:spPr bwMode="auto">
          <a:xfrm>
            <a:off x="6110054" y="1882242"/>
            <a:ext cx="2778657" cy="157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B0C82F-D051-E936-BF5F-2DBDA6E96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7829" y="4457036"/>
            <a:ext cx="2709842" cy="1708268"/>
          </a:xfrm>
          <a:prstGeom prst="rect">
            <a:avLst/>
          </a:prstGeom>
        </p:spPr>
      </p:pic>
      <p:sp>
        <p:nvSpPr>
          <p:cNvPr id="14" name="Пятиугольник 138">
            <a:extLst>
              <a:ext uri="{FF2B5EF4-FFF2-40B4-BE49-F238E27FC236}">
                <a16:creationId xmlns:a16="http://schemas.microsoft.com/office/drawing/2014/main" id="{16E65BA0-2D98-4090-3219-BDB856E65329}"/>
              </a:ext>
            </a:extLst>
          </p:cNvPr>
          <p:cNvSpPr/>
          <p:nvPr/>
        </p:nvSpPr>
        <p:spPr>
          <a:xfrm>
            <a:off x="3267828" y="3990705"/>
            <a:ext cx="2709842" cy="360000"/>
          </a:xfrm>
          <a:prstGeom prst="homePlate">
            <a:avLst>
              <a:gd name="adj" fmla="val 0"/>
            </a:avLst>
          </a:prstGeom>
          <a:solidFill>
            <a:srgbClr val="236F75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Пресс-тур на предприятие «Метафракс» (Пермский край, Губаха)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ятиугольник 138">
            <a:extLst>
              <a:ext uri="{FF2B5EF4-FFF2-40B4-BE49-F238E27FC236}">
                <a16:creationId xmlns:a16="http://schemas.microsoft.com/office/drawing/2014/main" id="{8EFB0E69-BD0D-81DA-0351-92B5695C15DD}"/>
              </a:ext>
            </a:extLst>
          </p:cNvPr>
          <p:cNvSpPr/>
          <p:nvPr/>
        </p:nvSpPr>
        <p:spPr>
          <a:xfrm>
            <a:off x="3252317" y="1408444"/>
            <a:ext cx="2725354" cy="360000"/>
          </a:xfrm>
          <a:prstGeom prst="homePlate">
            <a:avLst>
              <a:gd name="adj" fmla="val 0"/>
            </a:avLst>
          </a:prstGeom>
          <a:solidFill>
            <a:srgbClr val="236F75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 с представителями рыбопромысловых хозяйств 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ятиугольник 138">
            <a:extLst>
              <a:ext uri="{FF2B5EF4-FFF2-40B4-BE49-F238E27FC236}">
                <a16:creationId xmlns:a16="http://schemas.microsoft.com/office/drawing/2014/main" id="{41096438-A51C-DAF9-1895-F7D96588FD7A}"/>
              </a:ext>
            </a:extLst>
          </p:cNvPr>
          <p:cNvSpPr/>
          <p:nvPr/>
        </p:nvSpPr>
        <p:spPr>
          <a:xfrm>
            <a:off x="6110054" y="3980709"/>
            <a:ext cx="2778657" cy="360000"/>
          </a:xfrm>
          <a:prstGeom prst="homePlate">
            <a:avLst>
              <a:gd name="adj" fmla="val 0"/>
            </a:avLst>
          </a:prstGeom>
          <a:solidFill>
            <a:srgbClr val="236F75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Пресс-тур на Амурский ГПЗ</a:t>
            </a:r>
            <a:b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(г. Свободный)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327DDDF-7C17-029D-F1DE-3B5F5D76EE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2172" y="4457036"/>
            <a:ext cx="2766539" cy="1573233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5766B667-3642-B6C9-D6F8-2E610FFAB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" t="9562" r="605" b="13471"/>
          <a:stretch/>
        </p:blipFill>
        <p:spPr bwMode="auto">
          <a:xfrm>
            <a:off x="3252316" y="1880031"/>
            <a:ext cx="2725354" cy="15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1111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7C111B3D-CFCA-4B01-AF3C-F264074282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34" y="1134"/>
          <a:ext cx="1134" cy="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7C111B3D-CFCA-4B01-AF3C-F264074282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4" y="1134"/>
                        <a:ext cx="1134" cy="1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2800" y="259202"/>
            <a:ext cx="8568000" cy="4320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>
                <a:solidFill>
                  <a:srgbClr val="23595E"/>
                </a:solidFill>
                <a:latin typeface="Arial" pitchFamily="34" charset="0"/>
                <a:cs typeface="Arial" pitchFamily="34" charset="0"/>
              </a:rPr>
              <a:t>Взаимодействие с НАО</a:t>
            </a:r>
          </a:p>
        </p:txBody>
      </p:sp>
      <p:sp>
        <p:nvSpPr>
          <p:cNvPr id="56" name="Пятиугольник 138">
            <a:extLst>
              <a:ext uri="{FF2B5EF4-FFF2-40B4-BE49-F238E27FC236}">
                <a16:creationId xmlns:a16="http://schemas.microsoft.com/office/drawing/2014/main" id="{2B36B9EA-EEF4-49A4-AA8E-59DFC8391045}"/>
              </a:ext>
            </a:extLst>
          </p:cNvPr>
          <p:cNvSpPr/>
          <p:nvPr/>
        </p:nvSpPr>
        <p:spPr>
          <a:xfrm>
            <a:off x="251520" y="760511"/>
            <a:ext cx="8640000" cy="360000"/>
          </a:xfrm>
          <a:prstGeom prst="homePlate">
            <a:avLst>
              <a:gd name="adj" fmla="val 0"/>
            </a:avLst>
          </a:prstGeom>
          <a:solidFill>
            <a:srgbClr val="236F75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в рамках социально-экономического сотрудничества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FA11DB-E8C7-0F95-25A3-2C9B668DDB01}"/>
              </a:ext>
            </a:extLst>
          </p:cNvPr>
          <p:cNvSpPr txBox="1"/>
          <p:nvPr/>
        </p:nvSpPr>
        <p:spPr>
          <a:xfrm>
            <a:off x="4067944" y="6460298"/>
            <a:ext cx="4807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30E6C925-24A1-4850-BA4C-92BDE6DD41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algn="r"/>
              <a:t>3</a:t>
            </a:fld>
            <a:endParaRPr lang="ru-RU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813C8-6AC4-8605-F0D9-40788267714E}"/>
              </a:ext>
            </a:extLst>
          </p:cNvPr>
          <p:cNvSpPr txBox="1"/>
          <p:nvPr/>
        </p:nvSpPr>
        <p:spPr>
          <a:xfrm>
            <a:off x="251520" y="1268760"/>
            <a:ext cx="2952328" cy="5120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179388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	Соглашение о взаимодействии в области социально-экономического развития НАО и в других областях с администрацией НАО.</a:t>
            </a:r>
          </a:p>
          <a:p>
            <a:pPr defTabSz="179388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	Участие с федеральных и окружных экологических акциях.</a:t>
            </a:r>
          </a:p>
          <a:p>
            <a:pPr defTabSz="179388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	Взаимодействие с заповедником «Ненецкий».</a:t>
            </a:r>
          </a:p>
          <a:p>
            <a:pPr defTabSz="179388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	Взаимодействие со школой, детским садом, ДК поселка Красное.</a:t>
            </a:r>
          </a:p>
          <a:p>
            <a:pPr defTabSz="179388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	Взаимодействие с органами власти, представителями СМИ, лидерами общественного мнения, блогерами, представителями общественных организаций и объединений.</a:t>
            </a:r>
          </a:p>
          <a:p>
            <a:pPr defTabSz="179388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	Поддержка КМНС.</a:t>
            </a:r>
          </a:p>
          <a:p>
            <a:pPr defTabSz="179388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	Забота о ветеранах ВОВ.</a:t>
            </a:r>
          </a:p>
          <a:p>
            <a:pPr defTabSz="179388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	Новогодние подарки детям п. Красное.</a:t>
            </a:r>
          </a:p>
          <a:p>
            <a:pPr defTabSz="179388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	Выполнение всех взятых на себя обязательств в вопросах взаимодействия с СПК «Харп»</a:t>
            </a:r>
          </a:p>
          <a:p>
            <a:pPr defTabSz="179388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	За период деятельности в 2021-2022 годах в виде прямых и косвенных вложений в социально-экономическое развитие НАО израсходовано более 60 миллионов рублей.</a:t>
            </a:r>
          </a:p>
        </p:txBody>
      </p:sp>
      <p:sp>
        <p:nvSpPr>
          <p:cNvPr id="2" name="Пятиугольник 138">
            <a:extLst>
              <a:ext uri="{FF2B5EF4-FFF2-40B4-BE49-F238E27FC236}">
                <a16:creationId xmlns:a16="http://schemas.microsoft.com/office/drawing/2014/main" id="{72C5347B-94CE-4AD2-308E-CD1C134CB161}"/>
              </a:ext>
            </a:extLst>
          </p:cNvPr>
          <p:cNvSpPr/>
          <p:nvPr/>
        </p:nvSpPr>
        <p:spPr>
          <a:xfrm>
            <a:off x="3275856" y="1268760"/>
            <a:ext cx="2779672" cy="360000"/>
          </a:xfrm>
          <a:prstGeom prst="homePlate">
            <a:avLst>
              <a:gd name="adj" fmla="val 0"/>
            </a:avLst>
          </a:prstGeom>
          <a:solidFill>
            <a:srgbClr val="236F75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Поддержка научного общества</a:t>
            </a:r>
            <a:b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школы поселка Красное </a:t>
            </a:r>
          </a:p>
        </p:txBody>
      </p:sp>
      <p:sp>
        <p:nvSpPr>
          <p:cNvPr id="6" name="Пятиугольник 138">
            <a:extLst>
              <a:ext uri="{FF2B5EF4-FFF2-40B4-BE49-F238E27FC236}">
                <a16:creationId xmlns:a16="http://schemas.microsoft.com/office/drawing/2014/main" id="{81588628-2314-FED2-AC98-BD853A03AA7A}"/>
              </a:ext>
            </a:extLst>
          </p:cNvPr>
          <p:cNvSpPr/>
          <p:nvPr/>
        </p:nvSpPr>
        <p:spPr>
          <a:xfrm>
            <a:off x="6190502" y="1268760"/>
            <a:ext cx="2795191" cy="360000"/>
          </a:xfrm>
          <a:prstGeom prst="homePlate">
            <a:avLst>
              <a:gd name="adj" fmla="val 0"/>
            </a:avLst>
          </a:prstGeom>
          <a:solidFill>
            <a:srgbClr val="236F75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экологической акции</a:t>
            </a:r>
            <a:b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«Сохраним лес»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CB112BE-27C1-CDB0-0E5C-926A2158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01" y="1687854"/>
            <a:ext cx="2795191" cy="186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1B65A11-6AFB-7319-8648-D49A1BB2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700517"/>
            <a:ext cx="2779671" cy="185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ятиугольник 138">
            <a:extLst>
              <a:ext uri="{FF2B5EF4-FFF2-40B4-BE49-F238E27FC236}">
                <a16:creationId xmlns:a16="http://schemas.microsoft.com/office/drawing/2014/main" id="{508023BD-9617-B2B6-E735-39DDB1C48409}"/>
              </a:ext>
            </a:extLst>
          </p:cNvPr>
          <p:cNvSpPr/>
          <p:nvPr/>
        </p:nvSpPr>
        <p:spPr>
          <a:xfrm>
            <a:off x="3299579" y="4098380"/>
            <a:ext cx="2778657" cy="360000"/>
          </a:xfrm>
          <a:prstGeom prst="homePlate">
            <a:avLst>
              <a:gd name="adj" fmla="val 0"/>
            </a:avLst>
          </a:prstGeom>
          <a:solidFill>
            <a:srgbClr val="236F75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Экологический праздник «День лебедя»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954CE99-75AF-D470-23EB-C61BF50B2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0" t="24460" r="8573"/>
          <a:stretch/>
        </p:blipFill>
        <p:spPr bwMode="auto">
          <a:xfrm>
            <a:off x="3299579" y="4517381"/>
            <a:ext cx="2795190" cy="186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7DE511-9EC2-F56A-47FB-0F95791EC1A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1253"/>
          <a:stretch/>
        </p:blipFill>
        <p:spPr>
          <a:xfrm>
            <a:off x="6190499" y="4531859"/>
            <a:ext cx="2778657" cy="1849469"/>
          </a:xfrm>
          <a:prstGeom prst="rect">
            <a:avLst/>
          </a:prstGeom>
        </p:spPr>
      </p:pic>
      <p:sp>
        <p:nvSpPr>
          <p:cNvPr id="20" name="Пятиугольник 138">
            <a:extLst>
              <a:ext uri="{FF2B5EF4-FFF2-40B4-BE49-F238E27FC236}">
                <a16:creationId xmlns:a16="http://schemas.microsoft.com/office/drawing/2014/main" id="{F1462BE2-CAE8-04F5-8701-8531CDCD2DF1}"/>
              </a:ext>
            </a:extLst>
          </p:cNvPr>
          <p:cNvSpPr/>
          <p:nvPr/>
        </p:nvSpPr>
        <p:spPr>
          <a:xfrm>
            <a:off x="6190501" y="4096084"/>
            <a:ext cx="2778657" cy="360000"/>
          </a:xfrm>
          <a:prstGeom prst="homePlate">
            <a:avLst>
              <a:gd name="adj" fmla="val 0"/>
            </a:avLst>
          </a:prstGeom>
          <a:solidFill>
            <a:srgbClr val="236F75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Внимание ветеранам</a:t>
            </a:r>
          </a:p>
        </p:txBody>
      </p:sp>
    </p:spTree>
    <p:extLst>
      <p:ext uri="{BB962C8B-B14F-4D97-AF65-F5344CB8AC3E}">
        <p14:creationId xmlns:p14="http://schemas.microsoft.com/office/powerpoint/2010/main" val="21294972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9512" y="220590"/>
            <a:ext cx="8141448" cy="5166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ГРАФИК РАЗВИТИЯ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D58A-C282-42D1-82B8-B80D9C36894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08A44ED-B925-41DC-B65E-7DA0DBB021F2}"/>
              </a:ext>
            </a:extLst>
          </p:cNvPr>
          <p:cNvSpPr txBox="1"/>
          <p:nvPr/>
        </p:nvSpPr>
        <p:spPr>
          <a:xfrm>
            <a:off x="260788" y="1851918"/>
            <a:ext cx="1602258" cy="179833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Завод метанола (1,8 млн. т. в год)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Кумжинское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место-рождение: добыча 2 млрд. м3 газа в год </a:t>
            </a: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 подготовки газа и </a:t>
            </a: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отгрузочный терминал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3049DC6A-4101-49AF-9C22-857A052EFB59}"/>
              </a:ext>
            </a:extLst>
          </p:cNvPr>
          <p:cNvSpPr txBox="1"/>
          <p:nvPr/>
        </p:nvSpPr>
        <p:spPr>
          <a:xfrm>
            <a:off x="1929866" y="1851918"/>
            <a:ext cx="1634435" cy="18057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Завод метанола работает на газе Кумжинского месторождения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FDBED34-F466-4170-8A1F-F5B19365C154}"/>
              </a:ext>
            </a:extLst>
          </p:cNvPr>
          <p:cNvSpPr txBox="1"/>
          <p:nvPr/>
        </p:nvSpPr>
        <p:spPr>
          <a:xfrm>
            <a:off x="242068" y="4744599"/>
            <a:ext cx="1634435" cy="195520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комплекса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линия производства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добычи газа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до 4 млрд. м3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инфраструктуры подготовки газа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5982C96B-6F96-4E02-A0CD-D4377EC4A4BE}"/>
              </a:ext>
            </a:extLst>
          </p:cNvPr>
          <p:cNvSpPr txBox="1"/>
          <p:nvPr/>
        </p:nvSpPr>
        <p:spPr>
          <a:xfrm>
            <a:off x="1943323" y="4744600"/>
            <a:ext cx="1634435" cy="19552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Газохимический комплекс работает на газе Кумжинского месторождения </a:t>
            </a: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для поддержания добычи на уровне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4 млрд. м3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год, вкл. разработку Коровинского месторождения</a:t>
            </a:r>
          </a:p>
        </p:txBody>
      </p:sp>
      <p:sp>
        <p:nvSpPr>
          <p:cNvPr id="202" name="Стрелка: пятиугольник 201">
            <a:extLst>
              <a:ext uri="{FF2B5EF4-FFF2-40B4-BE49-F238E27FC236}">
                <a16:creationId xmlns:a16="http://schemas.microsoft.com/office/drawing/2014/main" id="{4D29ED30-754E-4461-A0D3-3101459F0BEB}"/>
              </a:ext>
            </a:extLst>
          </p:cNvPr>
          <p:cNvSpPr/>
          <p:nvPr/>
        </p:nvSpPr>
        <p:spPr>
          <a:xfrm>
            <a:off x="260788" y="1172115"/>
            <a:ext cx="1908000" cy="62226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D4B07EE-F23C-4FC0-B3FE-109F716BA169}"/>
              </a:ext>
            </a:extLst>
          </p:cNvPr>
          <p:cNvSpPr txBox="1"/>
          <p:nvPr/>
        </p:nvSpPr>
        <p:spPr>
          <a:xfrm>
            <a:off x="323528" y="1189331"/>
            <a:ext cx="164388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2020-2027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и строительство </a:t>
            </a:r>
          </a:p>
        </p:txBody>
      </p:sp>
      <p:sp>
        <p:nvSpPr>
          <p:cNvPr id="204" name="Стрелка: шеврон 203">
            <a:extLst>
              <a:ext uri="{FF2B5EF4-FFF2-40B4-BE49-F238E27FC236}">
                <a16:creationId xmlns:a16="http://schemas.microsoft.com/office/drawing/2014/main" id="{7A6A6F92-07CF-4D73-9BAF-F22B4C7E3697}"/>
              </a:ext>
            </a:extLst>
          </p:cNvPr>
          <p:cNvSpPr/>
          <p:nvPr/>
        </p:nvSpPr>
        <p:spPr>
          <a:xfrm>
            <a:off x="1961228" y="1174274"/>
            <a:ext cx="1908000" cy="622264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FF8EE88F-3DAA-40CD-9BF8-DB049076E0FA}"/>
              </a:ext>
            </a:extLst>
          </p:cNvPr>
          <p:cNvSpPr txBox="1"/>
          <p:nvPr/>
        </p:nvSpPr>
        <p:spPr>
          <a:xfrm>
            <a:off x="2352051" y="1189331"/>
            <a:ext cx="164388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2028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  <a:p>
            <a:pPr>
              <a:lnSpc>
                <a:spcPct val="90000"/>
              </a:lnSpc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Запуск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-й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стадии проекта</a:t>
            </a:r>
          </a:p>
        </p:txBody>
      </p:sp>
      <p:sp>
        <p:nvSpPr>
          <p:cNvPr id="206" name="Стрелка: шеврон 205">
            <a:extLst>
              <a:ext uri="{FF2B5EF4-FFF2-40B4-BE49-F238E27FC236}">
                <a16:creationId xmlns:a16="http://schemas.microsoft.com/office/drawing/2014/main" id="{3573E0A5-B377-493F-A331-8B052442CD2D}"/>
              </a:ext>
            </a:extLst>
          </p:cNvPr>
          <p:cNvSpPr/>
          <p:nvPr/>
        </p:nvSpPr>
        <p:spPr>
          <a:xfrm>
            <a:off x="272615" y="4066956"/>
            <a:ext cx="1908000" cy="622264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2A5414C-251A-4857-97EA-1C1D2C20A6FC}"/>
              </a:ext>
            </a:extLst>
          </p:cNvPr>
          <p:cNvSpPr txBox="1"/>
          <p:nvPr/>
        </p:nvSpPr>
        <p:spPr>
          <a:xfrm>
            <a:off x="660398" y="4082013"/>
            <a:ext cx="164388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2025-2029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2-й стадии проекта</a:t>
            </a:r>
          </a:p>
        </p:txBody>
      </p:sp>
      <p:sp>
        <p:nvSpPr>
          <p:cNvPr id="208" name="Стрелка: шеврон 207">
            <a:extLst>
              <a:ext uri="{FF2B5EF4-FFF2-40B4-BE49-F238E27FC236}">
                <a16:creationId xmlns:a16="http://schemas.microsoft.com/office/drawing/2014/main" id="{D0BCBA40-0132-4DBC-9014-9A2FF21A093F}"/>
              </a:ext>
            </a:extLst>
          </p:cNvPr>
          <p:cNvSpPr/>
          <p:nvPr/>
        </p:nvSpPr>
        <p:spPr>
          <a:xfrm>
            <a:off x="1961494" y="4077828"/>
            <a:ext cx="1908000" cy="622264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C9263CC3-6A14-4E17-ABBC-83CFFCCFAE35}"/>
              </a:ext>
            </a:extLst>
          </p:cNvPr>
          <p:cNvSpPr txBox="1"/>
          <p:nvPr/>
        </p:nvSpPr>
        <p:spPr>
          <a:xfrm>
            <a:off x="2335813" y="4095044"/>
            <a:ext cx="164388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2030 год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Запуск 2-й стадии проекта 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6E26C079-6F60-4F08-A001-0FDE9C5F50A7}"/>
              </a:ext>
            </a:extLst>
          </p:cNvPr>
          <p:cNvSpPr txBox="1"/>
          <p:nvPr/>
        </p:nvSpPr>
        <p:spPr>
          <a:xfrm>
            <a:off x="63505" y="921394"/>
            <a:ext cx="18040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/>
              <a:t> 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9E137C1F-A9D7-4792-840F-95BBEDFE504F}"/>
              </a:ext>
            </a:extLst>
          </p:cNvPr>
          <p:cNvSpPr txBox="1"/>
          <p:nvPr/>
        </p:nvSpPr>
        <p:spPr>
          <a:xfrm>
            <a:off x="3518130" y="1154870"/>
            <a:ext cx="18040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14" name="Соединитель: уступ 213">
            <a:extLst>
              <a:ext uri="{FF2B5EF4-FFF2-40B4-BE49-F238E27FC236}">
                <a16:creationId xmlns:a16="http://schemas.microsoft.com/office/drawing/2014/main" id="{288A4E41-FA54-474D-8921-4D7684C59194}"/>
              </a:ext>
            </a:extLst>
          </p:cNvPr>
          <p:cNvCxnSpPr>
            <a:stCxn id="212" idx="3"/>
            <a:endCxn id="213" idx="0"/>
          </p:cNvCxnSpPr>
          <p:nvPr/>
        </p:nvCxnSpPr>
        <p:spPr>
          <a:xfrm>
            <a:off x="243910" y="1006033"/>
            <a:ext cx="3364423" cy="148837"/>
          </a:xfrm>
          <a:prstGeom prst="bentConnector2">
            <a:avLst/>
          </a:prstGeom>
          <a:ln w="38100">
            <a:solidFill>
              <a:srgbClr val="53728D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2A3A72D7-1045-45B3-80C0-80C2715E1ED2}"/>
              </a:ext>
            </a:extLst>
          </p:cNvPr>
          <p:cNvSpPr txBox="1"/>
          <p:nvPr/>
        </p:nvSpPr>
        <p:spPr>
          <a:xfrm>
            <a:off x="289607" y="3728638"/>
            <a:ext cx="3579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rgbClr val="23595E"/>
                </a:solidFill>
                <a:cs typeface="Arial" panose="020B0604020202020204" pitchFamily="34" charset="0"/>
              </a:defRPr>
            </a:lvl1pPr>
          </a:lstStyle>
          <a:p>
            <a:r>
              <a:rPr lang="en-US" dirty="0"/>
              <a:t>II </a:t>
            </a:r>
            <a:r>
              <a:rPr lang="ru-RU" dirty="0"/>
              <a:t>СТАДИЯ: РАСШИРЕНИЕ И ДИВЕРСИФИКАЦИЯ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461D409F-402D-40A4-9A5F-D9D6E5927215}"/>
              </a:ext>
            </a:extLst>
          </p:cNvPr>
          <p:cNvSpPr txBox="1"/>
          <p:nvPr/>
        </p:nvSpPr>
        <p:spPr>
          <a:xfrm>
            <a:off x="179512" y="3969041"/>
            <a:ext cx="18040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85D70ABD-807C-4491-AA26-928EDB59A499}"/>
              </a:ext>
            </a:extLst>
          </p:cNvPr>
          <p:cNvSpPr txBox="1"/>
          <p:nvPr/>
        </p:nvSpPr>
        <p:spPr>
          <a:xfrm>
            <a:off x="3532219" y="4096924"/>
            <a:ext cx="18040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18" name="Соединитель: уступ 217">
            <a:extLst>
              <a:ext uri="{FF2B5EF4-FFF2-40B4-BE49-F238E27FC236}">
                <a16:creationId xmlns:a16="http://schemas.microsoft.com/office/drawing/2014/main" id="{14858935-9D63-49E0-9BC1-9E3A1FEFC117}"/>
              </a:ext>
            </a:extLst>
          </p:cNvPr>
          <p:cNvCxnSpPr>
            <a:cxnSpLocks/>
          </p:cNvCxnSpPr>
          <p:nvPr/>
        </p:nvCxnSpPr>
        <p:spPr>
          <a:xfrm>
            <a:off x="359917" y="3973463"/>
            <a:ext cx="3262505" cy="141391"/>
          </a:xfrm>
          <a:prstGeom prst="bentConnector2">
            <a:avLst/>
          </a:prstGeom>
          <a:ln w="38100">
            <a:solidFill>
              <a:srgbClr val="00808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0C7C1329-46A2-4B97-9294-C2B0A5F00E4D}"/>
              </a:ext>
            </a:extLst>
          </p:cNvPr>
          <p:cNvSpPr txBox="1"/>
          <p:nvPr/>
        </p:nvSpPr>
        <p:spPr>
          <a:xfrm>
            <a:off x="171045" y="764704"/>
            <a:ext cx="297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23595E"/>
                </a:solidFill>
                <a:cs typeface="Arial" panose="020B0604020202020204" pitchFamily="34" charset="0"/>
              </a:rPr>
              <a:t>I </a:t>
            </a:r>
            <a:r>
              <a:rPr lang="ru-RU" sz="1100" b="1" dirty="0">
                <a:solidFill>
                  <a:srgbClr val="23595E"/>
                </a:solidFill>
                <a:cs typeface="Arial" panose="020B0604020202020204" pitchFamily="34" charset="0"/>
              </a:rPr>
              <a:t>СТАДИЯ:</a:t>
            </a:r>
            <a:r>
              <a:rPr lang="en-US" sz="1100" b="1" dirty="0">
                <a:solidFill>
                  <a:srgbClr val="23595E"/>
                </a:solidFill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23595E"/>
                </a:solidFill>
                <a:cs typeface="Arial" panose="020B0604020202020204" pitchFamily="34" charset="0"/>
              </a:rPr>
              <a:t>ПРОИЗВОДСТВО МЕТАНОЛА</a:t>
            </a:r>
            <a:endParaRPr lang="ru-RU" sz="1100" dirty="0">
              <a:solidFill>
                <a:srgbClr val="23595E"/>
              </a:solidFill>
              <a:cs typeface="Arial" panose="020B0604020202020204" pitchFamily="34" charset="0"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B4E6FDBD-54C5-49FC-AD0F-EAAFC3EABDA7}"/>
              </a:ext>
            </a:extLst>
          </p:cNvPr>
          <p:cNvGrpSpPr/>
          <p:nvPr/>
        </p:nvGrpSpPr>
        <p:grpSpPr>
          <a:xfrm>
            <a:off x="4139952" y="1322950"/>
            <a:ext cx="4513829" cy="4914362"/>
            <a:chOff x="1115616" y="962910"/>
            <a:chExt cx="4513829" cy="4914362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2CB12A2F-C4F6-4FD0-9146-DEC250BB15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27" t="-613" r="24509" b="18851"/>
            <a:stretch/>
          </p:blipFill>
          <p:spPr>
            <a:xfrm>
              <a:off x="1115616" y="962910"/>
              <a:ext cx="4513829" cy="4914362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99417475-A35A-4331-AC94-27E082B77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8" t="57050" r="73736" b="39069"/>
            <a:stretch/>
          </p:blipFill>
          <p:spPr>
            <a:xfrm>
              <a:off x="1535809" y="4208950"/>
              <a:ext cx="862807" cy="233250"/>
            </a:xfrm>
            <a:prstGeom prst="rect">
              <a:avLst/>
            </a:prstGeom>
          </p:spPr>
        </p:pic>
      </p:grpSp>
      <p:sp>
        <p:nvSpPr>
          <p:cNvPr id="84" name="Овал 83">
            <a:extLst>
              <a:ext uri="{FF2B5EF4-FFF2-40B4-BE49-F238E27FC236}">
                <a16:creationId xmlns:a16="http://schemas.microsoft.com/office/drawing/2014/main" id="{7F5BDCDB-4126-4145-AFAD-EEAF58287FCE}"/>
              </a:ext>
            </a:extLst>
          </p:cNvPr>
          <p:cNvSpPr/>
          <p:nvPr/>
        </p:nvSpPr>
        <p:spPr>
          <a:xfrm>
            <a:off x="6962050" y="4869160"/>
            <a:ext cx="72000" cy="72008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34EC197-AE44-4B4C-B645-E1C800BE125E}"/>
              </a:ext>
            </a:extLst>
          </p:cNvPr>
          <p:cNvSpPr txBox="1"/>
          <p:nvPr/>
        </p:nvSpPr>
        <p:spPr>
          <a:xfrm>
            <a:off x="6020760" y="472214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Красное </a:t>
            </a: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3F23A3C0-A5AA-41F9-B165-BD50B5B2FABF}"/>
              </a:ext>
            </a:extLst>
          </p:cNvPr>
          <p:cNvSpPr/>
          <p:nvPr/>
        </p:nvSpPr>
        <p:spPr>
          <a:xfrm>
            <a:off x="7151957" y="4736190"/>
            <a:ext cx="72000" cy="7200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99867B-98BE-40F4-8918-1272D383FD39}"/>
              </a:ext>
            </a:extLst>
          </p:cNvPr>
          <p:cNvSpPr txBox="1"/>
          <p:nvPr/>
        </p:nvSpPr>
        <p:spPr>
          <a:xfrm>
            <a:off x="7500104" y="4846765"/>
            <a:ext cx="108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 метанола </a:t>
            </a:r>
          </a:p>
        </p:txBody>
      </p:sp>
      <p:pic>
        <p:nvPicPr>
          <p:cNvPr id="99" name="Picture 4" descr="Oil refinery Petrochemical Chemical industry Chemical plant, high  temperature sterilization, electronics, rectangle png | PNGEgg">
            <a:extLst>
              <a:ext uri="{FF2B5EF4-FFF2-40B4-BE49-F238E27FC236}">
                <a16:creationId xmlns:a16="http://schemas.microsoft.com/office/drawing/2014/main" id="{577FDBDC-C986-4587-B7C1-2B57D3CBB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0111" y1="33333" x2="40111" y2="33333"/>
                        <a14:foregroundMark x1="35222" y1="49583" x2="35222" y2="49583"/>
                        <a14:foregroundMark x1="42222" y1="45694" x2="42222" y2="45694"/>
                        <a14:foregroundMark x1="60111" y1="57222" x2="60111" y2="57222"/>
                        <a14:backgroundMark x1="38667" y1="46806" x2="38667" y2="46806"/>
                        <a14:backgroundMark x1="45222" y1="51389" x2="45222" y2="51389"/>
                        <a14:backgroundMark x1="45111" y1="75694" x2="45111" y2="75694"/>
                        <a14:backgroundMark x1="47333" y1="77639" x2="47333" y2="77639"/>
                        <a14:backgroundMark x1="48222" y1="75556" x2="48222" y2="75556"/>
                        <a14:backgroundMark x1="47222" y1="72500" x2="47222" y2="72500"/>
                        <a14:backgroundMark x1="43000" y1="75972" x2="43000" y2="75972"/>
                        <a14:backgroundMark x1="41444" y1="77917" x2="41444" y2="77917"/>
                        <a14:backgroundMark x1="40111" y1="76250" x2="40111" y2="76250"/>
                        <a14:backgroundMark x1="37556" y1="75139" x2="37556" y2="75139"/>
                        <a14:backgroundMark x1="36333" y1="77778" x2="36333" y2="77778"/>
                        <a14:backgroundMark x1="34444" y1="74861" x2="34444" y2="74861"/>
                        <a14:backgroundMark x1="35667" y1="72222" x2="35667" y2="72222"/>
                        <a14:backgroundMark x1="53889" y1="68472" x2="53889" y2="68472"/>
                        <a14:backgroundMark x1="57444" y1="68472" x2="57444" y2="68472"/>
                        <a14:backgroundMark x1="61222" y1="68750" x2="61222" y2="68750"/>
                        <a14:backgroundMark x1="39667" y1="64306" x2="39667" y2="64306"/>
                        <a14:backgroundMark x1="56000" y1="42361" x2="56000" y2="42361"/>
                        <a14:backgroundMark x1="56222" y1="50694" x2="56222" y2="50694"/>
                        <a14:backgroundMark x1="56111" y1="57778" x2="56111" y2="57778"/>
                        <a14:backgroundMark x1="47444" y1="38333" x2="47444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80" t="19551" r="31171" b="19551"/>
          <a:stretch/>
        </p:blipFill>
        <p:spPr bwMode="auto">
          <a:xfrm>
            <a:off x="7138231" y="4810374"/>
            <a:ext cx="28590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84309D0F-0184-41EF-82F9-AA5FF279557F}"/>
              </a:ext>
            </a:extLst>
          </p:cNvPr>
          <p:cNvSpPr/>
          <p:nvPr/>
        </p:nvSpPr>
        <p:spPr>
          <a:xfrm>
            <a:off x="6693455" y="3888392"/>
            <a:ext cx="604317" cy="748353"/>
          </a:xfrm>
          <a:custGeom>
            <a:avLst/>
            <a:gdLst>
              <a:gd name="connsiteX0" fmla="*/ 508406 w 604317"/>
              <a:gd name="connsiteY0" fmla="*/ 733777 h 748353"/>
              <a:gd name="connsiteX1" fmla="*/ 604201 w 604317"/>
              <a:gd name="connsiteY1" fmla="*/ 489937 h 748353"/>
              <a:gd name="connsiteX2" fmla="*/ 525823 w 604317"/>
              <a:gd name="connsiteY2" fmla="*/ 402851 h 748353"/>
              <a:gd name="connsiteX3" fmla="*/ 430029 w 604317"/>
              <a:gd name="connsiteY3" fmla="*/ 315766 h 748353"/>
              <a:gd name="connsiteX4" fmla="*/ 421321 w 604317"/>
              <a:gd name="connsiteY4" fmla="*/ 211263 h 748353"/>
              <a:gd name="connsiteX5" fmla="*/ 360361 w 604317"/>
              <a:gd name="connsiteY5" fmla="*/ 28383 h 748353"/>
              <a:gd name="connsiteX6" fmla="*/ 238441 w 604317"/>
              <a:gd name="connsiteY6" fmla="*/ 2257 h 748353"/>
              <a:gd name="connsiteX7" fmla="*/ 20726 w 604317"/>
              <a:gd name="connsiteY7" fmla="*/ 45800 h 748353"/>
              <a:gd name="connsiteX8" fmla="*/ 20726 w 604317"/>
              <a:gd name="connsiteY8" fmla="*/ 167720 h 748353"/>
              <a:gd name="connsiteX9" fmla="*/ 125229 w 604317"/>
              <a:gd name="connsiteY9" fmla="*/ 272223 h 748353"/>
              <a:gd name="connsiteX10" fmla="*/ 177481 w 604317"/>
              <a:gd name="connsiteY10" fmla="*/ 376726 h 748353"/>
              <a:gd name="connsiteX11" fmla="*/ 186189 w 604317"/>
              <a:gd name="connsiteY11" fmla="*/ 481229 h 748353"/>
              <a:gd name="connsiteX12" fmla="*/ 299401 w 604317"/>
              <a:gd name="connsiteY12" fmla="*/ 507354 h 748353"/>
              <a:gd name="connsiteX13" fmla="*/ 430029 w 604317"/>
              <a:gd name="connsiteY13" fmla="*/ 481229 h 748353"/>
              <a:gd name="connsiteX14" fmla="*/ 447446 w 604317"/>
              <a:gd name="connsiteY14" fmla="*/ 577023 h 748353"/>
              <a:gd name="connsiteX15" fmla="*/ 430029 w 604317"/>
              <a:gd name="connsiteY15" fmla="*/ 681526 h 748353"/>
              <a:gd name="connsiteX16" fmla="*/ 447446 w 604317"/>
              <a:gd name="connsiteY16" fmla="*/ 716360 h 748353"/>
              <a:gd name="connsiteX17" fmla="*/ 508406 w 604317"/>
              <a:gd name="connsiteY17" fmla="*/ 733777 h 74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4317" h="748353">
                <a:moveTo>
                  <a:pt x="508406" y="733777"/>
                </a:moveTo>
                <a:cubicBezTo>
                  <a:pt x="534532" y="696040"/>
                  <a:pt x="601298" y="545091"/>
                  <a:pt x="604201" y="489937"/>
                </a:cubicBezTo>
                <a:cubicBezTo>
                  <a:pt x="607104" y="434783"/>
                  <a:pt x="554852" y="431879"/>
                  <a:pt x="525823" y="402851"/>
                </a:cubicBezTo>
                <a:cubicBezTo>
                  <a:pt x="496794" y="373823"/>
                  <a:pt x="447446" y="347697"/>
                  <a:pt x="430029" y="315766"/>
                </a:cubicBezTo>
                <a:cubicBezTo>
                  <a:pt x="412612" y="283835"/>
                  <a:pt x="432932" y="259160"/>
                  <a:pt x="421321" y="211263"/>
                </a:cubicBezTo>
                <a:cubicBezTo>
                  <a:pt x="409710" y="163366"/>
                  <a:pt x="390841" y="63217"/>
                  <a:pt x="360361" y="28383"/>
                </a:cubicBezTo>
                <a:cubicBezTo>
                  <a:pt x="329881" y="-6451"/>
                  <a:pt x="295047" y="-646"/>
                  <a:pt x="238441" y="2257"/>
                </a:cubicBezTo>
                <a:cubicBezTo>
                  <a:pt x="181835" y="5160"/>
                  <a:pt x="57012" y="18223"/>
                  <a:pt x="20726" y="45800"/>
                </a:cubicBezTo>
                <a:cubicBezTo>
                  <a:pt x="-15560" y="73377"/>
                  <a:pt x="3309" y="129983"/>
                  <a:pt x="20726" y="167720"/>
                </a:cubicBezTo>
                <a:cubicBezTo>
                  <a:pt x="38143" y="205457"/>
                  <a:pt x="99103" y="237389"/>
                  <a:pt x="125229" y="272223"/>
                </a:cubicBezTo>
                <a:cubicBezTo>
                  <a:pt x="151355" y="307057"/>
                  <a:pt x="167321" y="341892"/>
                  <a:pt x="177481" y="376726"/>
                </a:cubicBezTo>
                <a:cubicBezTo>
                  <a:pt x="187641" y="411560"/>
                  <a:pt x="165869" y="459458"/>
                  <a:pt x="186189" y="481229"/>
                </a:cubicBezTo>
                <a:cubicBezTo>
                  <a:pt x="206509" y="503000"/>
                  <a:pt x="258761" y="507354"/>
                  <a:pt x="299401" y="507354"/>
                </a:cubicBezTo>
                <a:cubicBezTo>
                  <a:pt x="340041" y="507354"/>
                  <a:pt x="405355" y="469618"/>
                  <a:pt x="430029" y="481229"/>
                </a:cubicBezTo>
                <a:cubicBezTo>
                  <a:pt x="454703" y="492840"/>
                  <a:pt x="447446" y="543640"/>
                  <a:pt x="447446" y="577023"/>
                </a:cubicBezTo>
                <a:cubicBezTo>
                  <a:pt x="447446" y="610406"/>
                  <a:pt x="430029" y="681526"/>
                  <a:pt x="430029" y="681526"/>
                </a:cubicBezTo>
                <a:cubicBezTo>
                  <a:pt x="430029" y="704749"/>
                  <a:pt x="434383" y="707652"/>
                  <a:pt x="447446" y="716360"/>
                </a:cubicBezTo>
                <a:cubicBezTo>
                  <a:pt x="460509" y="725068"/>
                  <a:pt x="482280" y="771514"/>
                  <a:pt x="508406" y="73377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0CBB04A-B5C9-4009-8700-560C281A9DB7}"/>
              </a:ext>
            </a:extLst>
          </p:cNvPr>
          <p:cNvSpPr txBox="1"/>
          <p:nvPr/>
        </p:nvSpPr>
        <p:spPr>
          <a:xfrm>
            <a:off x="7500104" y="4464058"/>
            <a:ext cx="1266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Отгрузочный терминал </a:t>
            </a:r>
          </a:p>
        </p:txBody>
      </p:sp>
      <p:pic>
        <p:nvPicPr>
          <p:cNvPr id="118" name="Picture 2" descr="16 oil industry vector icons for infographic, business presentation, booklet and different design project. Production, transportation and refining of oil - vector icons set. - 34911848">
            <a:extLst>
              <a:ext uri="{FF2B5EF4-FFF2-40B4-BE49-F238E27FC236}">
                <a16:creationId xmlns:a16="http://schemas.microsoft.com/office/drawing/2014/main" id="{36375CC0-C9F3-41F7-9562-FEA7EECBA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743" b="78285" l="7400" r="27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3" t="56300" r="69950" b="19272"/>
          <a:stretch/>
        </p:blipFill>
        <p:spPr bwMode="auto">
          <a:xfrm>
            <a:off x="6752170" y="3867145"/>
            <a:ext cx="327420" cy="317805"/>
          </a:xfrm>
          <a:prstGeom prst="rect">
            <a:avLst/>
          </a:prstGeom>
          <a:noFill/>
        </p:spPr>
      </p:pic>
      <p:pic>
        <p:nvPicPr>
          <p:cNvPr id="119" name="Picture 2" descr="16 oil industry vector icons for infographic, business presentation, booklet and different design project. Production, transportation and refining of oil - vector icons set. - 34911848">
            <a:extLst>
              <a:ext uri="{FF2B5EF4-FFF2-40B4-BE49-F238E27FC236}">
                <a16:creationId xmlns:a16="http://schemas.microsoft.com/office/drawing/2014/main" id="{709A7C36-82D8-42E5-90D9-3CB42A286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743" b="78285" l="7400" r="27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3" t="56300" r="69950" b="19272"/>
          <a:stretch/>
        </p:blipFill>
        <p:spPr bwMode="auto">
          <a:xfrm>
            <a:off x="6985962" y="4056008"/>
            <a:ext cx="327420" cy="317805"/>
          </a:xfrm>
          <a:prstGeom prst="rect">
            <a:avLst/>
          </a:prstGeom>
          <a:noFill/>
        </p:spPr>
      </p:pic>
      <p:sp>
        <p:nvSpPr>
          <p:cNvPr id="120" name="Полилиния: фигура 119">
            <a:extLst>
              <a:ext uri="{FF2B5EF4-FFF2-40B4-BE49-F238E27FC236}">
                <a16:creationId xmlns:a16="http://schemas.microsoft.com/office/drawing/2014/main" id="{FF097448-8594-40B0-90F0-9833BD938E0A}"/>
              </a:ext>
            </a:extLst>
          </p:cNvPr>
          <p:cNvSpPr/>
          <p:nvPr/>
        </p:nvSpPr>
        <p:spPr>
          <a:xfrm>
            <a:off x="4188695" y="1831657"/>
            <a:ext cx="4402756" cy="2895015"/>
          </a:xfrm>
          <a:custGeom>
            <a:avLst/>
            <a:gdLst>
              <a:gd name="connsiteX0" fmla="*/ 3918857 w 5308447"/>
              <a:gd name="connsiteY0" fmla="*/ 2895015 h 2895015"/>
              <a:gd name="connsiteX1" fmla="*/ 4058194 w 5308447"/>
              <a:gd name="connsiteY1" fmla="*/ 2773095 h 2895015"/>
              <a:gd name="connsiteX2" fmla="*/ 4232366 w 5308447"/>
              <a:gd name="connsiteY2" fmla="*/ 2633758 h 2895015"/>
              <a:gd name="connsiteX3" fmla="*/ 4354286 w 5308447"/>
              <a:gd name="connsiteY3" fmla="*/ 2389918 h 2895015"/>
              <a:gd name="connsiteX4" fmla="*/ 4380412 w 5308447"/>
              <a:gd name="connsiteY4" fmla="*/ 2189621 h 2895015"/>
              <a:gd name="connsiteX5" fmla="*/ 4389120 w 5308447"/>
              <a:gd name="connsiteY5" fmla="*/ 2093826 h 2895015"/>
              <a:gd name="connsiteX6" fmla="*/ 4528457 w 5308447"/>
              <a:gd name="connsiteY6" fmla="*/ 2032866 h 2895015"/>
              <a:gd name="connsiteX7" fmla="*/ 4580709 w 5308447"/>
              <a:gd name="connsiteY7" fmla="*/ 1980615 h 2895015"/>
              <a:gd name="connsiteX8" fmla="*/ 4632960 w 5308447"/>
              <a:gd name="connsiteY8" fmla="*/ 1789026 h 2895015"/>
              <a:gd name="connsiteX9" fmla="*/ 4841966 w 5308447"/>
              <a:gd name="connsiteY9" fmla="*/ 1283929 h 2895015"/>
              <a:gd name="connsiteX10" fmla="*/ 5111932 w 5308447"/>
              <a:gd name="connsiteY10" fmla="*/ 839792 h 2895015"/>
              <a:gd name="connsiteX11" fmla="*/ 5268686 w 5308447"/>
              <a:gd name="connsiteY11" fmla="*/ 360821 h 2895015"/>
              <a:gd name="connsiteX12" fmla="*/ 5242560 w 5308447"/>
              <a:gd name="connsiteY12" fmla="*/ 125689 h 2895015"/>
              <a:gd name="connsiteX13" fmla="*/ 4572000 w 5308447"/>
              <a:gd name="connsiteY13" fmla="*/ 3769 h 2895015"/>
              <a:gd name="connsiteX14" fmla="*/ 3901440 w 5308447"/>
              <a:gd name="connsiteY14" fmla="*/ 64729 h 2895015"/>
              <a:gd name="connsiteX15" fmla="*/ 3065417 w 5308447"/>
              <a:gd name="connsiteY15" fmla="*/ 386946 h 2895015"/>
              <a:gd name="connsiteX16" fmla="*/ 0 w 5308447"/>
              <a:gd name="connsiteY16" fmla="*/ 1789026 h 2895015"/>
              <a:gd name="connsiteX0" fmla="*/ 2508069 w 3897659"/>
              <a:gd name="connsiteY0" fmla="*/ 2895015 h 2895015"/>
              <a:gd name="connsiteX1" fmla="*/ 2647406 w 3897659"/>
              <a:gd name="connsiteY1" fmla="*/ 2773095 h 2895015"/>
              <a:gd name="connsiteX2" fmla="*/ 2821578 w 3897659"/>
              <a:gd name="connsiteY2" fmla="*/ 2633758 h 2895015"/>
              <a:gd name="connsiteX3" fmla="*/ 2943498 w 3897659"/>
              <a:gd name="connsiteY3" fmla="*/ 2389918 h 2895015"/>
              <a:gd name="connsiteX4" fmla="*/ 2969624 w 3897659"/>
              <a:gd name="connsiteY4" fmla="*/ 2189621 h 2895015"/>
              <a:gd name="connsiteX5" fmla="*/ 2978332 w 3897659"/>
              <a:gd name="connsiteY5" fmla="*/ 2093826 h 2895015"/>
              <a:gd name="connsiteX6" fmla="*/ 3117669 w 3897659"/>
              <a:gd name="connsiteY6" fmla="*/ 2032866 h 2895015"/>
              <a:gd name="connsiteX7" fmla="*/ 3169921 w 3897659"/>
              <a:gd name="connsiteY7" fmla="*/ 1980615 h 2895015"/>
              <a:gd name="connsiteX8" fmla="*/ 3222172 w 3897659"/>
              <a:gd name="connsiteY8" fmla="*/ 1789026 h 2895015"/>
              <a:gd name="connsiteX9" fmla="*/ 3431178 w 3897659"/>
              <a:gd name="connsiteY9" fmla="*/ 1283929 h 2895015"/>
              <a:gd name="connsiteX10" fmla="*/ 3701144 w 3897659"/>
              <a:gd name="connsiteY10" fmla="*/ 839792 h 2895015"/>
              <a:gd name="connsiteX11" fmla="*/ 3857898 w 3897659"/>
              <a:gd name="connsiteY11" fmla="*/ 360821 h 2895015"/>
              <a:gd name="connsiteX12" fmla="*/ 3831772 w 3897659"/>
              <a:gd name="connsiteY12" fmla="*/ 125689 h 2895015"/>
              <a:gd name="connsiteX13" fmla="*/ 3161212 w 3897659"/>
              <a:gd name="connsiteY13" fmla="*/ 3769 h 2895015"/>
              <a:gd name="connsiteX14" fmla="*/ 2490652 w 3897659"/>
              <a:gd name="connsiteY14" fmla="*/ 64729 h 2895015"/>
              <a:gd name="connsiteX15" fmla="*/ 1654629 w 3897659"/>
              <a:gd name="connsiteY15" fmla="*/ 386946 h 2895015"/>
              <a:gd name="connsiteX16" fmla="*/ 0 w 3897659"/>
              <a:gd name="connsiteY16" fmla="*/ 1170717 h 2895015"/>
              <a:gd name="connsiteX0" fmla="*/ 2508069 w 3897659"/>
              <a:gd name="connsiteY0" fmla="*/ 2895015 h 2895015"/>
              <a:gd name="connsiteX1" fmla="*/ 2647406 w 3897659"/>
              <a:gd name="connsiteY1" fmla="*/ 2773095 h 2895015"/>
              <a:gd name="connsiteX2" fmla="*/ 2812869 w 3897659"/>
              <a:gd name="connsiteY2" fmla="*/ 2598924 h 2895015"/>
              <a:gd name="connsiteX3" fmla="*/ 2943498 w 3897659"/>
              <a:gd name="connsiteY3" fmla="*/ 2389918 h 2895015"/>
              <a:gd name="connsiteX4" fmla="*/ 2969624 w 3897659"/>
              <a:gd name="connsiteY4" fmla="*/ 2189621 h 2895015"/>
              <a:gd name="connsiteX5" fmla="*/ 2978332 w 3897659"/>
              <a:gd name="connsiteY5" fmla="*/ 2093826 h 2895015"/>
              <a:gd name="connsiteX6" fmla="*/ 3117669 w 3897659"/>
              <a:gd name="connsiteY6" fmla="*/ 2032866 h 2895015"/>
              <a:gd name="connsiteX7" fmla="*/ 3169921 w 3897659"/>
              <a:gd name="connsiteY7" fmla="*/ 1980615 h 2895015"/>
              <a:gd name="connsiteX8" fmla="*/ 3222172 w 3897659"/>
              <a:gd name="connsiteY8" fmla="*/ 1789026 h 2895015"/>
              <a:gd name="connsiteX9" fmla="*/ 3431178 w 3897659"/>
              <a:gd name="connsiteY9" fmla="*/ 1283929 h 2895015"/>
              <a:gd name="connsiteX10" fmla="*/ 3701144 w 3897659"/>
              <a:gd name="connsiteY10" fmla="*/ 839792 h 2895015"/>
              <a:gd name="connsiteX11" fmla="*/ 3857898 w 3897659"/>
              <a:gd name="connsiteY11" fmla="*/ 360821 h 2895015"/>
              <a:gd name="connsiteX12" fmla="*/ 3831772 w 3897659"/>
              <a:gd name="connsiteY12" fmla="*/ 125689 h 2895015"/>
              <a:gd name="connsiteX13" fmla="*/ 3161212 w 3897659"/>
              <a:gd name="connsiteY13" fmla="*/ 3769 h 2895015"/>
              <a:gd name="connsiteX14" fmla="*/ 2490652 w 3897659"/>
              <a:gd name="connsiteY14" fmla="*/ 64729 h 2895015"/>
              <a:gd name="connsiteX15" fmla="*/ 1654629 w 3897659"/>
              <a:gd name="connsiteY15" fmla="*/ 386946 h 2895015"/>
              <a:gd name="connsiteX16" fmla="*/ 0 w 3897659"/>
              <a:gd name="connsiteY16" fmla="*/ 1170717 h 2895015"/>
              <a:gd name="connsiteX0" fmla="*/ 2508069 w 3897659"/>
              <a:gd name="connsiteY0" fmla="*/ 2895015 h 2895015"/>
              <a:gd name="connsiteX1" fmla="*/ 2647406 w 3897659"/>
              <a:gd name="connsiteY1" fmla="*/ 2773095 h 2895015"/>
              <a:gd name="connsiteX2" fmla="*/ 2812869 w 3897659"/>
              <a:gd name="connsiteY2" fmla="*/ 2598924 h 2895015"/>
              <a:gd name="connsiteX3" fmla="*/ 2926081 w 3897659"/>
              <a:gd name="connsiteY3" fmla="*/ 2363792 h 2895015"/>
              <a:gd name="connsiteX4" fmla="*/ 2969624 w 3897659"/>
              <a:gd name="connsiteY4" fmla="*/ 2189621 h 2895015"/>
              <a:gd name="connsiteX5" fmla="*/ 2978332 w 3897659"/>
              <a:gd name="connsiteY5" fmla="*/ 2093826 h 2895015"/>
              <a:gd name="connsiteX6" fmla="*/ 3117669 w 3897659"/>
              <a:gd name="connsiteY6" fmla="*/ 2032866 h 2895015"/>
              <a:gd name="connsiteX7" fmla="*/ 3169921 w 3897659"/>
              <a:gd name="connsiteY7" fmla="*/ 1980615 h 2895015"/>
              <a:gd name="connsiteX8" fmla="*/ 3222172 w 3897659"/>
              <a:gd name="connsiteY8" fmla="*/ 1789026 h 2895015"/>
              <a:gd name="connsiteX9" fmla="*/ 3431178 w 3897659"/>
              <a:gd name="connsiteY9" fmla="*/ 1283929 h 2895015"/>
              <a:gd name="connsiteX10" fmla="*/ 3701144 w 3897659"/>
              <a:gd name="connsiteY10" fmla="*/ 839792 h 2895015"/>
              <a:gd name="connsiteX11" fmla="*/ 3857898 w 3897659"/>
              <a:gd name="connsiteY11" fmla="*/ 360821 h 2895015"/>
              <a:gd name="connsiteX12" fmla="*/ 3831772 w 3897659"/>
              <a:gd name="connsiteY12" fmla="*/ 125689 h 2895015"/>
              <a:gd name="connsiteX13" fmla="*/ 3161212 w 3897659"/>
              <a:gd name="connsiteY13" fmla="*/ 3769 h 2895015"/>
              <a:gd name="connsiteX14" fmla="*/ 2490652 w 3897659"/>
              <a:gd name="connsiteY14" fmla="*/ 64729 h 2895015"/>
              <a:gd name="connsiteX15" fmla="*/ 1654629 w 3897659"/>
              <a:gd name="connsiteY15" fmla="*/ 386946 h 2895015"/>
              <a:gd name="connsiteX16" fmla="*/ 0 w 3897659"/>
              <a:gd name="connsiteY16" fmla="*/ 1170717 h 2895015"/>
              <a:gd name="connsiteX0" fmla="*/ 3013166 w 4402756"/>
              <a:gd name="connsiteY0" fmla="*/ 2895015 h 2895015"/>
              <a:gd name="connsiteX1" fmla="*/ 3152503 w 4402756"/>
              <a:gd name="connsiteY1" fmla="*/ 2773095 h 2895015"/>
              <a:gd name="connsiteX2" fmla="*/ 3317966 w 4402756"/>
              <a:gd name="connsiteY2" fmla="*/ 2598924 h 2895015"/>
              <a:gd name="connsiteX3" fmla="*/ 3431178 w 4402756"/>
              <a:gd name="connsiteY3" fmla="*/ 2363792 h 2895015"/>
              <a:gd name="connsiteX4" fmla="*/ 3474721 w 4402756"/>
              <a:gd name="connsiteY4" fmla="*/ 2189621 h 2895015"/>
              <a:gd name="connsiteX5" fmla="*/ 3483429 w 4402756"/>
              <a:gd name="connsiteY5" fmla="*/ 2093826 h 2895015"/>
              <a:gd name="connsiteX6" fmla="*/ 3622766 w 4402756"/>
              <a:gd name="connsiteY6" fmla="*/ 2032866 h 2895015"/>
              <a:gd name="connsiteX7" fmla="*/ 3675018 w 4402756"/>
              <a:gd name="connsiteY7" fmla="*/ 1980615 h 2895015"/>
              <a:gd name="connsiteX8" fmla="*/ 3727269 w 4402756"/>
              <a:gd name="connsiteY8" fmla="*/ 1789026 h 2895015"/>
              <a:gd name="connsiteX9" fmla="*/ 3936275 w 4402756"/>
              <a:gd name="connsiteY9" fmla="*/ 1283929 h 2895015"/>
              <a:gd name="connsiteX10" fmla="*/ 4206241 w 4402756"/>
              <a:gd name="connsiteY10" fmla="*/ 839792 h 2895015"/>
              <a:gd name="connsiteX11" fmla="*/ 4362995 w 4402756"/>
              <a:gd name="connsiteY11" fmla="*/ 360821 h 2895015"/>
              <a:gd name="connsiteX12" fmla="*/ 4336869 w 4402756"/>
              <a:gd name="connsiteY12" fmla="*/ 125689 h 2895015"/>
              <a:gd name="connsiteX13" fmla="*/ 3666309 w 4402756"/>
              <a:gd name="connsiteY13" fmla="*/ 3769 h 2895015"/>
              <a:gd name="connsiteX14" fmla="*/ 2995749 w 4402756"/>
              <a:gd name="connsiteY14" fmla="*/ 64729 h 2895015"/>
              <a:gd name="connsiteX15" fmla="*/ 2159726 w 4402756"/>
              <a:gd name="connsiteY15" fmla="*/ 386946 h 2895015"/>
              <a:gd name="connsiteX16" fmla="*/ 0 w 4402756"/>
              <a:gd name="connsiteY16" fmla="*/ 1397140 h 289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02756" h="2895015">
                <a:moveTo>
                  <a:pt x="3013166" y="2895015"/>
                </a:moveTo>
                <a:cubicBezTo>
                  <a:pt x="3056709" y="2855826"/>
                  <a:pt x="3101703" y="2822443"/>
                  <a:pt x="3152503" y="2773095"/>
                </a:cubicBezTo>
                <a:cubicBezTo>
                  <a:pt x="3203303" y="2723747"/>
                  <a:pt x="3271520" y="2667141"/>
                  <a:pt x="3317966" y="2598924"/>
                </a:cubicBezTo>
                <a:cubicBezTo>
                  <a:pt x="3364412" y="2530707"/>
                  <a:pt x="3405052" y="2432009"/>
                  <a:pt x="3431178" y="2363792"/>
                </a:cubicBezTo>
                <a:cubicBezTo>
                  <a:pt x="3457304" y="2295575"/>
                  <a:pt x="3466013" y="2234615"/>
                  <a:pt x="3474721" y="2189621"/>
                </a:cubicBezTo>
                <a:cubicBezTo>
                  <a:pt x="3483429" y="2144627"/>
                  <a:pt x="3458755" y="2119952"/>
                  <a:pt x="3483429" y="2093826"/>
                </a:cubicBezTo>
                <a:cubicBezTo>
                  <a:pt x="3508103" y="2067700"/>
                  <a:pt x="3590835" y="2051734"/>
                  <a:pt x="3622766" y="2032866"/>
                </a:cubicBezTo>
                <a:cubicBezTo>
                  <a:pt x="3654697" y="2013998"/>
                  <a:pt x="3657601" y="2021255"/>
                  <a:pt x="3675018" y="1980615"/>
                </a:cubicBezTo>
                <a:cubicBezTo>
                  <a:pt x="3692435" y="1939975"/>
                  <a:pt x="3683726" y="1905140"/>
                  <a:pt x="3727269" y="1789026"/>
                </a:cubicBezTo>
                <a:cubicBezTo>
                  <a:pt x="3770812" y="1672912"/>
                  <a:pt x="3856446" y="1442135"/>
                  <a:pt x="3936275" y="1283929"/>
                </a:cubicBezTo>
                <a:cubicBezTo>
                  <a:pt x="4016104" y="1125723"/>
                  <a:pt x="4135121" y="993643"/>
                  <a:pt x="4206241" y="839792"/>
                </a:cubicBezTo>
                <a:cubicBezTo>
                  <a:pt x="4277361" y="685941"/>
                  <a:pt x="4341224" y="479838"/>
                  <a:pt x="4362995" y="360821"/>
                </a:cubicBezTo>
                <a:cubicBezTo>
                  <a:pt x="4384766" y="241804"/>
                  <a:pt x="4452983" y="185198"/>
                  <a:pt x="4336869" y="125689"/>
                </a:cubicBezTo>
                <a:cubicBezTo>
                  <a:pt x="4220755" y="66180"/>
                  <a:pt x="3889829" y="13929"/>
                  <a:pt x="3666309" y="3769"/>
                </a:cubicBezTo>
                <a:cubicBezTo>
                  <a:pt x="3442789" y="-6391"/>
                  <a:pt x="3246846" y="866"/>
                  <a:pt x="2995749" y="64729"/>
                </a:cubicBezTo>
                <a:cubicBezTo>
                  <a:pt x="2744652" y="128592"/>
                  <a:pt x="2809966" y="99563"/>
                  <a:pt x="2159726" y="386946"/>
                </a:cubicBezTo>
                <a:cubicBezTo>
                  <a:pt x="1509486" y="674329"/>
                  <a:pt x="1207588" y="839791"/>
                  <a:pt x="0" y="139714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lg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764656F2-DC46-4ED2-8B99-60E66CE4ACF7}"/>
              </a:ext>
            </a:extLst>
          </p:cNvPr>
          <p:cNvGrpSpPr/>
          <p:nvPr/>
        </p:nvGrpSpPr>
        <p:grpSpPr>
          <a:xfrm rot="18208707">
            <a:off x="7979848" y="2621651"/>
            <a:ext cx="504056" cy="144016"/>
            <a:chOff x="3923928" y="3682760"/>
            <a:chExt cx="684000" cy="267358"/>
          </a:xfrm>
          <a:solidFill>
            <a:schemeClr val="accent1">
              <a:lumMod val="75000"/>
            </a:schemeClr>
          </a:solidFill>
        </p:grpSpPr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id="{20CE2021-CBEF-4032-B06E-E8D3F5EBAEF1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3923928" y="3861048"/>
              <a:ext cx="684000" cy="89070"/>
            </a:xfrm>
            <a:custGeom>
              <a:avLst/>
              <a:gdLst>
                <a:gd name="T0" fmla="*/ 0 w 1270"/>
                <a:gd name="T1" fmla="*/ 0 h 158"/>
                <a:gd name="T2" fmla="*/ 29 w 1270"/>
                <a:gd name="T3" fmla="*/ 92 h 158"/>
                <a:gd name="T4" fmla="*/ 119 w 1270"/>
                <a:gd name="T5" fmla="*/ 158 h 158"/>
                <a:gd name="T6" fmla="*/ 897 w 1270"/>
                <a:gd name="T7" fmla="*/ 157 h 158"/>
                <a:gd name="T8" fmla="*/ 1204 w 1270"/>
                <a:gd name="T9" fmla="*/ 51 h 158"/>
                <a:gd name="T10" fmla="*/ 1270 w 1270"/>
                <a:gd name="T11" fmla="*/ 0 h 158"/>
                <a:gd name="T12" fmla="*/ 1270 w 1270"/>
                <a:gd name="T13" fmla="*/ 0 h 158"/>
                <a:gd name="T14" fmla="*/ 0 w 1270"/>
                <a:gd name="T15" fmla="*/ 0 h 158"/>
                <a:gd name="T16" fmla="*/ 1007 w 1270"/>
                <a:gd name="T17" fmla="*/ 71 h 158"/>
                <a:gd name="T18" fmla="*/ 991 w 1270"/>
                <a:gd name="T19" fmla="*/ 54 h 158"/>
                <a:gd name="T20" fmla="*/ 1010 w 1270"/>
                <a:gd name="T21" fmla="*/ 37 h 158"/>
                <a:gd name="T22" fmla="*/ 1024 w 1270"/>
                <a:gd name="T23" fmla="*/ 53 h 158"/>
                <a:gd name="T24" fmla="*/ 1007 w 1270"/>
                <a:gd name="T25" fmla="*/ 7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0" h="158">
                  <a:moveTo>
                    <a:pt x="0" y="0"/>
                  </a:moveTo>
                  <a:cubicBezTo>
                    <a:pt x="29" y="92"/>
                    <a:pt x="29" y="92"/>
                    <a:pt x="29" y="92"/>
                  </a:cubicBezTo>
                  <a:cubicBezTo>
                    <a:pt x="41" y="131"/>
                    <a:pt x="78" y="158"/>
                    <a:pt x="119" y="158"/>
                  </a:cubicBezTo>
                  <a:cubicBezTo>
                    <a:pt x="897" y="157"/>
                    <a:pt x="897" y="157"/>
                    <a:pt x="897" y="157"/>
                  </a:cubicBezTo>
                  <a:cubicBezTo>
                    <a:pt x="1008" y="156"/>
                    <a:pt x="1116" y="119"/>
                    <a:pt x="1204" y="51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007" y="71"/>
                  </a:moveTo>
                  <a:cubicBezTo>
                    <a:pt x="998" y="71"/>
                    <a:pt x="991" y="63"/>
                    <a:pt x="991" y="54"/>
                  </a:cubicBezTo>
                  <a:cubicBezTo>
                    <a:pt x="991" y="44"/>
                    <a:pt x="1000" y="36"/>
                    <a:pt x="1010" y="37"/>
                  </a:cubicBezTo>
                  <a:cubicBezTo>
                    <a:pt x="1018" y="39"/>
                    <a:pt x="1024" y="45"/>
                    <a:pt x="1024" y="53"/>
                  </a:cubicBezTo>
                  <a:cubicBezTo>
                    <a:pt x="1025" y="63"/>
                    <a:pt x="1017" y="71"/>
                    <a:pt x="1007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3598F046-273F-4A1D-810E-D23A6EE233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622" y="3682760"/>
              <a:ext cx="135086" cy="160156"/>
            </a:xfrm>
            <a:custGeom>
              <a:avLst/>
              <a:gdLst>
                <a:gd name="T0" fmla="*/ 241 w 617"/>
                <a:gd name="T1" fmla="*/ 140 h 275"/>
                <a:gd name="T2" fmla="*/ 241 w 617"/>
                <a:gd name="T3" fmla="*/ 0 h 275"/>
                <a:gd name="T4" fmla="*/ 188 w 617"/>
                <a:gd name="T5" fmla="*/ 0 h 275"/>
                <a:gd name="T6" fmla="*/ 188 w 617"/>
                <a:gd name="T7" fmla="*/ 69 h 275"/>
                <a:gd name="T8" fmla="*/ 0 w 617"/>
                <a:gd name="T9" fmla="*/ 69 h 275"/>
                <a:gd name="T10" fmla="*/ 0 w 617"/>
                <a:gd name="T11" fmla="*/ 140 h 275"/>
                <a:gd name="T12" fmla="*/ 172 w 617"/>
                <a:gd name="T13" fmla="*/ 275 h 275"/>
                <a:gd name="T14" fmla="*/ 172 w 617"/>
                <a:gd name="T15" fmla="*/ 275 h 275"/>
                <a:gd name="T16" fmla="*/ 617 w 617"/>
                <a:gd name="T17" fmla="*/ 275 h 275"/>
                <a:gd name="T18" fmla="*/ 617 w 617"/>
                <a:gd name="T19" fmla="*/ 140 h 275"/>
                <a:gd name="T20" fmla="*/ 241 w 617"/>
                <a:gd name="T21" fmla="*/ 140 h 275"/>
                <a:gd name="connsiteX0" fmla="*/ 3906 w 10000"/>
                <a:gd name="connsiteY0" fmla="*/ 5091 h 10000"/>
                <a:gd name="connsiteX1" fmla="*/ 3906 w 10000"/>
                <a:gd name="connsiteY1" fmla="*/ 0 h 10000"/>
                <a:gd name="connsiteX2" fmla="*/ 3047 w 10000"/>
                <a:gd name="connsiteY2" fmla="*/ 0 h 10000"/>
                <a:gd name="connsiteX3" fmla="*/ 3047 w 10000"/>
                <a:gd name="connsiteY3" fmla="*/ 2509 h 10000"/>
                <a:gd name="connsiteX4" fmla="*/ 0 w 10000"/>
                <a:gd name="connsiteY4" fmla="*/ 2509 h 10000"/>
                <a:gd name="connsiteX5" fmla="*/ 0 w 10000"/>
                <a:gd name="connsiteY5" fmla="*/ 5091 h 10000"/>
                <a:gd name="connsiteX6" fmla="*/ 2788 w 10000"/>
                <a:gd name="connsiteY6" fmla="*/ 10000 h 10000"/>
                <a:gd name="connsiteX7" fmla="*/ 2788 w 10000"/>
                <a:gd name="connsiteY7" fmla="*/ 10000 h 10000"/>
                <a:gd name="connsiteX8" fmla="*/ 10000 w 10000"/>
                <a:gd name="connsiteY8" fmla="*/ 10000 h 10000"/>
                <a:gd name="connsiteX9" fmla="*/ 3906 w 10000"/>
                <a:gd name="connsiteY9" fmla="*/ 5091 h 10000"/>
                <a:gd name="connsiteX0" fmla="*/ 3906 w 3906"/>
                <a:gd name="connsiteY0" fmla="*/ 5091 h 10149"/>
                <a:gd name="connsiteX1" fmla="*/ 3906 w 3906"/>
                <a:gd name="connsiteY1" fmla="*/ 0 h 10149"/>
                <a:gd name="connsiteX2" fmla="*/ 3047 w 3906"/>
                <a:gd name="connsiteY2" fmla="*/ 0 h 10149"/>
                <a:gd name="connsiteX3" fmla="*/ 3047 w 3906"/>
                <a:gd name="connsiteY3" fmla="*/ 2509 h 10149"/>
                <a:gd name="connsiteX4" fmla="*/ 0 w 3906"/>
                <a:gd name="connsiteY4" fmla="*/ 2509 h 10149"/>
                <a:gd name="connsiteX5" fmla="*/ 0 w 3906"/>
                <a:gd name="connsiteY5" fmla="*/ 5091 h 10149"/>
                <a:gd name="connsiteX6" fmla="*/ 2788 w 3906"/>
                <a:gd name="connsiteY6" fmla="*/ 10000 h 10149"/>
                <a:gd name="connsiteX7" fmla="*/ 2788 w 3906"/>
                <a:gd name="connsiteY7" fmla="*/ 10000 h 10149"/>
                <a:gd name="connsiteX8" fmla="*/ 3838 w 3906"/>
                <a:gd name="connsiteY8" fmla="*/ 10149 h 10149"/>
                <a:gd name="connsiteX9" fmla="*/ 3906 w 3906"/>
                <a:gd name="connsiteY9" fmla="*/ 5091 h 10149"/>
                <a:gd name="connsiteX0" fmla="*/ 10000 w 10055"/>
                <a:gd name="connsiteY0" fmla="*/ 5016 h 10000"/>
                <a:gd name="connsiteX1" fmla="*/ 10000 w 10055"/>
                <a:gd name="connsiteY1" fmla="*/ 0 h 10000"/>
                <a:gd name="connsiteX2" fmla="*/ 7801 w 10055"/>
                <a:gd name="connsiteY2" fmla="*/ 0 h 10000"/>
                <a:gd name="connsiteX3" fmla="*/ 7801 w 10055"/>
                <a:gd name="connsiteY3" fmla="*/ 2472 h 10000"/>
                <a:gd name="connsiteX4" fmla="*/ 0 w 10055"/>
                <a:gd name="connsiteY4" fmla="*/ 2472 h 10000"/>
                <a:gd name="connsiteX5" fmla="*/ 0 w 10055"/>
                <a:gd name="connsiteY5" fmla="*/ 5016 h 10000"/>
                <a:gd name="connsiteX6" fmla="*/ 7138 w 10055"/>
                <a:gd name="connsiteY6" fmla="*/ 9853 h 10000"/>
                <a:gd name="connsiteX7" fmla="*/ 7138 w 10055"/>
                <a:gd name="connsiteY7" fmla="*/ 9853 h 10000"/>
                <a:gd name="connsiteX8" fmla="*/ 10042 w 10055"/>
                <a:gd name="connsiteY8" fmla="*/ 10000 h 10000"/>
                <a:gd name="connsiteX9" fmla="*/ 10000 w 10055"/>
                <a:gd name="connsiteY9" fmla="*/ 5016 h 10000"/>
                <a:gd name="connsiteX0" fmla="*/ 10000 w 10055"/>
                <a:gd name="connsiteY0" fmla="*/ 5016 h 10000"/>
                <a:gd name="connsiteX1" fmla="*/ 10000 w 10055"/>
                <a:gd name="connsiteY1" fmla="*/ 0 h 10000"/>
                <a:gd name="connsiteX2" fmla="*/ 7801 w 10055"/>
                <a:gd name="connsiteY2" fmla="*/ 0 h 10000"/>
                <a:gd name="connsiteX3" fmla="*/ 7801 w 10055"/>
                <a:gd name="connsiteY3" fmla="*/ 2472 h 10000"/>
                <a:gd name="connsiteX4" fmla="*/ 0 w 10055"/>
                <a:gd name="connsiteY4" fmla="*/ 2472 h 10000"/>
                <a:gd name="connsiteX5" fmla="*/ 0 w 10055"/>
                <a:gd name="connsiteY5" fmla="*/ 5016 h 10000"/>
                <a:gd name="connsiteX6" fmla="*/ 7138 w 10055"/>
                <a:gd name="connsiteY6" fmla="*/ 9853 h 10000"/>
                <a:gd name="connsiteX7" fmla="*/ 7138 w 10055"/>
                <a:gd name="connsiteY7" fmla="*/ 9853 h 10000"/>
                <a:gd name="connsiteX8" fmla="*/ 10042 w 10055"/>
                <a:gd name="connsiteY8" fmla="*/ 10000 h 10000"/>
                <a:gd name="connsiteX9" fmla="*/ 10000 w 10055"/>
                <a:gd name="connsiteY9" fmla="*/ 5016 h 10000"/>
                <a:gd name="connsiteX0" fmla="*/ 10000 w 10055"/>
                <a:gd name="connsiteY0" fmla="*/ 5016 h 9857"/>
                <a:gd name="connsiteX1" fmla="*/ 10000 w 10055"/>
                <a:gd name="connsiteY1" fmla="*/ 0 h 9857"/>
                <a:gd name="connsiteX2" fmla="*/ 7801 w 10055"/>
                <a:gd name="connsiteY2" fmla="*/ 0 h 9857"/>
                <a:gd name="connsiteX3" fmla="*/ 7801 w 10055"/>
                <a:gd name="connsiteY3" fmla="*/ 2472 h 9857"/>
                <a:gd name="connsiteX4" fmla="*/ 0 w 10055"/>
                <a:gd name="connsiteY4" fmla="*/ 2472 h 9857"/>
                <a:gd name="connsiteX5" fmla="*/ 0 w 10055"/>
                <a:gd name="connsiteY5" fmla="*/ 5016 h 9857"/>
                <a:gd name="connsiteX6" fmla="*/ 7138 w 10055"/>
                <a:gd name="connsiteY6" fmla="*/ 9853 h 9857"/>
                <a:gd name="connsiteX7" fmla="*/ 7138 w 10055"/>
                <a:gd name="connsiteY7" fmla="*/ 9853 h 9857"/>
                <a:gd name="connsiteX8" fmla="*/ 10042 w 10055"/>
                <a:gd name="connsiteY8" fmla="*/ 9857 h 9857"/>
                <a:gd name="connsiteX9" fmla="*/ 10000 w 10055"/>
                <a:gd name="connsiteY9" fmla="*/ 5016 h 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55" h="9857">
                  <a:moveTo>
                    <a:pt x="10000" y="5016"/>
                  </a:moveTo>
                  <a:lnTo>
                    <a:pt x="10000" y="0"/>
                  </a:lnTo>
                  <a:lnTo>
                    <a:pt x="7801" y="0"/>
                  </a:lnTo>
                  <a:lnTo>
                    <a:pt x="7801" y="2472"/>
                  </a:lnTo>
                  <a:lnTo>
                    <a:pt x="0" y="2472"/>
                  </a:lnTo>
                  <a:lnTo>
                    <a:pt x="0" y="5016"/>
                  </a:lnTo>
                  <a:lnTo>
                    <a:pt x="7138" y="9853"/>
                  </a:lnTo>
                  <a:lnTo>
                    <a:pt x="7138" y="9853"/>
                  </a:lnTo>
                  <a:lnTo>
                    <a:pt x="10042" y="9857"/>
                  </a:lnTo>
                  <a:cubicBezTo>
                    <a:pt x="10101" y="8196"/>
                    <a:pt x="9941" y="6678"/>
                    <a:pt x="10000" y="50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id="{8AD6956A-99D5-46A8-B931-7318004B8C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1635" y="3764326"/>
              <a:ext cx="216293" cy="78591"/>
            </a:xfrm>
            <a:custGeom>
              <a:avLst/>
              <a:gdLst>
                <a:gd name="T0" fmla="*/ 215 w 388"/>
                <a:gd name="T1" fmla="*/ 0 h 135"/>
                <a:gd name="T2" fmla="*/ 215 w 388"/>
                <a:gd name="T3" fmla="*/ 0 h 135"/>
                <a:gd name="T4" fmla="*/ 42 w 388"/>
                <a:gd name="T5" fmla="*/ 0 h 135"/>
                <a:gd name="T6" fmla="*/ 33 w 388"/>
                <a:gd name="T7" fmla="*/ 29 h 135"/>
                <a:gd name="T8" fmla="*/ 191 w 388"/>
                <a:gd name="T9" fmla="*/ 29 h 135"/>
                <a:gd name="T10" fmla="*/ 191 w 388"/>
                <a:gd name="T11" fmla="*/ 52 h 135"/>
                <a:gd name="T12" fmla="*/ 26 w 388"/>
                <a:gd name="T13" fmla="*/ 52 h 135"/>
                <a:gd name="T14" fmla="*/ 21 w 388"/>
                <a:gd name="T15" fmla="*/ 67 h 135"/>
                <a:gd name="T16" fmla="*/ 192 w 388"/>
                <a:gd name="T17" fmla="*/ 67 h 135"/>
                <a:gd name="T18" fmla="*/ 192 w 388"/>
                <a:gd name="T19" fmla="*/ 89 h 135"/>
                <a:gd name="T20" fmla="*/ 14 w 388"/>
                <a:gd name="T21" fmla="*/ 89 h 135"/>
                <a:gd name="T22" fmla="*/ 0 w 388"/>
                <a:gd name="T23" fmla="*/ 135 h 135"/>
                <a:gd name="T24" fmla="*/ 197 w 388"/>
                <a:gd name="T25" fmla="*/ 135 h 135"/>
                <a:gd name="T26" fmla="*/ 215 w 388"/>
                <a:gd name="T27" fmla="*/ 135 h 135"/>
                <a:gd name="T28" fmla="*/ 388 w 388"/>
                <a:gd name="T29" fmla="*/ 135 h 135"/>
                <a:gd name="T30" fmla="*/ 215 w 388"/>
                <a:gd name="T3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8" h="135">
                  <a:moveTo>
                    <a:pt x="215" y="0"/>
                  </a:moveTo>
                  <a:lnTo>
                    <a:pt x="215" y="0"/>
                  </a:lnTo>
                  <a:lnTo>
                    <a:pt x="42" y="0"/>
                  </a:lnTo>
                  <a:lnTo>
                    <a:pt x="33" y="29"/>
                  </a:lnTo>
                  <a:lnTo>
                    <a:pt x="191" y="29"/>
                  </a:lnTo>
                  <a:lnTo>
                    <a:pt x="191" y="52"/>
                  </a:lnTo>
                  <a:lnTo>
                    <a:pt x="26" y="52"/>
                  </a:lnTo>
                  <a:lnTo>
                    <a:pt x="21" y="67"/>
                  </a:lnTo>
                  <a:lnTo>
                    <a:pt x="192" y="67"/>
                  </a:lnTo>
                  <a:lnTo>
                    <a:pt x="192" y="89"/>
                  </a:lnTo>
                  <a:lnTo>
                    <a:pt x="14" y="89"/>
                  </a:lnTo>
                  <a:lnTo>
                    <a:pt x="0" y="135"/>
                  </a:lnTo>
                  <a:lnTo>
                    <a:pt x="197" y="135"/>
                  </a:lnTo>
                  <a:lnTo>
                    <a:pt x="215" y="135"/>
                  </a:lnTo>
                  <a:lnTo>
                    <a:pt x="388" y="135"/>
                  </a:lnTo>
                  <a:lnTo>
                    <a:pt x="2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4" name="Группа 90">
              <a:extLst>
                <a:ext uri="{FF2B5EF4-FFF2-40B4-BE49-F238E27FC236}">
                  <a16:creationId xmlns:a16="http://schemas.microsoft.com/office/drawing/2014/main" id="{FCAA9549-EDDD-4A9B-8BBB-CF5BB8E51172}"/>
                </a:ext>
              </a:extLst>
            </p:cNvPr>
            <p:cNvGrpSpPr/>
            <p:nvPr/>
          </p:nvGrpSpPr>
          <p:grpSpPr>
            <a:xfrm>
              <a:off x="4040021" y="3719887"/>
              <a:ext cx="260746" cy="123029"/>
              <a:chOff x="1534894" y="3100374"/>
              <a:chExt cx="227975" cy="123029"/>
            </a:xfrm>
            <a:grpFill/>
          </p:grpSpPr>
          <p:sp>
            <p:nvSpPr>
              <p:cNvPr id="135" name="Скругленный прямоугольник 126">
                <a:extLst>
                  <a:ext uri="{FF2B5EF4-FFF2-40B4-BE49-F238E27FC236}">
                    <a16:creationId xmlns:a16="http://schemas.microsoft.com/office/drawing/2014/main" id="{33802CDA-A135-419F-9A4C-A816C317FE66}"/>
                  </a:ext>
                </a:extLst>
              </p:cNvPr>
              <p:cNvSpPr/>
              <p:nvPr/>
            </p:nvSpPr>
            <p:spPr>
              <a:xfrm>
                <a:off x="1534894" y="3100374"/>
                <a:ext cx="108000" cy="12302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Скругленный прямоугольник 127">
                <a:extLst>
                  <a:ext uri="{FF2B5EF4-FFF2-40B4-BE49-F238E27FC236}">
                    <a16:creationId xmlns:a16="http://schemas.microsoft.com/office/drawing/2014/main" id="{C49E66A4-D50A-43D4-8E6A-A1BB0C9D9D15}"/>
                  </a:ext>
                </a:extLst>
              </p:cNvPr>
              <p:cNvSpPr/>
              <p:nvPr/>
            </p:nvSpPr>
            <p:spPr>
              <a:xfrm>
                <a:off x="1654869" y="3100374"/>
                <a:ext cx="108000" cy="12302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37" name="Picture 6" descr="Port icons | Noun Project">
            <a:extLst>
              <a:ext uri="{FF2B5EF4-FFF2-40B4-BE49-F238E27FC236}">
                <a16:creationId xmlns:a16="http://schemas.microsoft.com/office/drawing/2014/main" id="{2B2A29BF-9B1E-4B14-9F1F-10E80AA0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57" y="4487247"/>
            <a:ext cx="482232" cy="36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C6973A20-2D68-44A4-BE4C-5E9CF0595F97}"/>
              </a:ext>
            </a:extLst>
          </p:cNvPr>
          <p:cNvSpPr txBox="1"/>
          <p:nvPr/>
        </p:nvSpPr>
        <p:spPr>
          <a:xfrm>
            <a:off x="6990419" y="2710366"/>
            <a:ext cx="1266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100" b="1" u="sng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СТАДИЯ</a:t>
            </a:r>
            <a:r>
              <a:rPr lang="en-US" sz="1100" b="1" u="sng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100" b="1" dirty="0">
              <a:solidFill>
                <a:srgbClr val="2359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Дноуглубление канала </a:t>
            </a: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F4442621-FF90-4D8D-AF8C-647B0D8238C0}"/>
              </a:ext>
            </a:extLst>
          </p:cNvPr>
          <p:cNvSpPr/>
          <p:nvPr/>
        </p:nvSpPr>
        <p:spPr>
          <a:xfrm>
            <a:off x="7014809" y="4797382"/>
            <a:ext cx="156754" cy="113211"/>
          </a:xfrm>
          <a:custGeom>
            <a:avLst/>
            <a:gdLst>
              <a:gd name="connsiteX0" fmla="*/ 0 w 156754"/>
              <a:gd name="connsiteY0" fmla="*/ 113211 h 113211"/>
              <a:gd name="connsiteX1" fmla="*/ 87086 w 156754"/>
              <a:gd name="connsiteY1" fmla="*/ 78377 h 113211"/>
              <a:gd name="connsiteX2" fmla="*/ 139337 w 156754"/>
              <a:gd name="connsiteY2" fmla="*/ 43543 h 113211"/>
              <a:gd name="connsiteX3" fmla="*/ 156754 w 156754"/>
              <a:gd name="connsiteY3" fmla="*/ 0 h 1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754" h="113211">
                <a:moveTo>
                  <a:pt x="0" y="113211"/>
                </a:moveTo>
                <a:cubicBezTo>
                  <a:pt x="31931" y="101599"/>
                  <a:pt x="63863" y="89988"/>
                  <a:pt x="87086" y="78377"/>
                </a:cubicBezTo>
                <a:cubicBezTo>
                  <a:pt x="110309" y="66766"/>
                  <a:pt x="127726" y="56606"/>
                  <a:pt x="139337" y="43543"/>
                </a:cubicBezTo>
                <a:cubicBezTo>
                  <a:pt x="150948" y="30480"/>
                  <a:pt x="153851" y="15240"/>
                  <a:pt x="156754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9DAF145-295D-4381-8478-F9634796587D}"/>
              </a:ext>
            </a:extLst>
          </p:cNvPr>
          <p:cNvSpPr txBox="1"/>
          <p:nvPr/>
        </p:nvSpPr>
        <p:spPr>
          <a:xfrm>
            <a:off x="7495865" y="5215106"/>
            <a:ext cx="1080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Автодорога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A7DC335-597B-44E8-B273-E6D898B24456}"/>
              </a:ext>
            </a:extLst>
          </p:cNvPr>
          <p:cNvSpPr txBox="1"/>
          <p:nvPr/>
        </p:nvSpPr>
        <p:spPr>
          <a:xfrm>
            <a:off x="4635477" y="176113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8CB6E0"/>
                </a:solidFill>
                <a:latin typeface="Sitka Banner Semibold" pitchFamily="2" charset="0"/>
              </a:rPr>
              <a:t>ПЕЧОРСКОЕ МОРЕ </a:t>
            </a:r>
          </a:p>
        </p:txBody>
      </p:sp>
      <p:sp>
        <p:nvSpPr>
          <p:cNvPr id="142" name="Полилиния: фигура 141">
            <a:extLst>
              <a:ext uri="{FF2B5EF4-FFF2-40B4-BE49-F238E27FC236}">
                <a16:creationId xmlns:a16="http://schemas.microsoft.com/office/drawing/2014/main" id="{BEA0E138-0F45-48B2-8B52-695434B1EC4D}"/>
              </a:ext>
            </a:extLst>
          </p:cNvPr>
          <p:cNvSpPr/>
          <p:nvPr/>
        </p:nvSpPr>
        <p:spPr>
          <a:xfrm>
            <a:off x="6445668" y="3286147"/>
            <a:ext cx="327420" cy="430886"/>
          </a:xfrm>
          <a:custGeom>
            <a:avLst/>
            <a:gdLst>
              <a:gd name="connsiteX0" fmla="*/ 236771 w 290959"/>
              <a:gd name="connsiteY0" fmla="*/ 383522 h 387649"/>
              <a:gd name="connsiteX1" fmla="*/ 289023 w 290959"/>
              <a:gd name="connsiteY1" fmla="*/ 218059 h 387649"/>
              <a:gd name="connsiteX2" fmla="*/ 167103 w 290959"/>
              <a:gd name="connsiteY2" fmla="*/ 70013 h 387649"/>
              <a:gd name="connsiteX3" fmla="*/ 27765 w 290959"/>
              <a:gd name="connsiteY3" fmla="*/ 344 h 387649"/>
              <a:gd name="connsiteX4" fmla="*/ 10348 w 290959"/>
              <a:gd name="connsiteY4" fmla="*/ 96139 h 387649"/>
              <a:gd name="connsiteX5" fmla="*/ 149685 w 290959"/>
              <a:gd name="connsiteY5" fmla="*/ 113556 h 387649"/>
              <a:gd name="connsiteX6" fmla="*/ 123560 w 290959"/>
              <a:gd name="connsiteY6" fmla="*/ 174516 h 387649"/>
              <a:gd name="connsiteX7" fmla="*/ 106143 w 290959"/>
              <a:gd name="connsiteY7" fmla="*/ 252893 h 387649"/>
              <a:gd name="connsiteX8" fmla="*/ 167103 w 290959"/>
              <a:gd name="connsiteY8" fmla="*/ 331270 h 387649"/>
              <a:gd name="connsiteX9" fmla="*/ 236771 w 290959"/>
              <a:gd name="connsiteY9" fmla="*/ 383522 h 38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959" h="387649">
                <a:moveTo>
                  <a:pt x="236771" y="383522"/>
                </a:moveTo>
                <a:cubicBezTo>
                  <a:pt x="257091" y="364653"/>
                  <a:pt x="300634" y="270310"/>
                  <a:pt x="289023" y="218059"/>
                </a:cubicBezTo>
                <a:cubicBezTo>
                  <a:pt x="277412" y="165808"/>
                  <a:pt x="210646" y="106299"/>
                  <a:pt x="167103" y="70013"/>
                </a:cubicBezTo>
                <a:cubicBezTo>
                  <a:pt x="123560" y="33727"/>
                  <a:pt x="53891" y="-4010"/>
                  <a:pt x="27765" y="344"/>
                </a:cubicBezTo>
                <a:cubicBezTo>
                  <a:pt x="1639" y="4698"/>
                  <a:pt x="-9972" y="77270"/>
                  <a:pt x="10348" y="96139"/>
                </a:cubicBezTo>
                <a:cubicBezTo>
                  <a:pt x="30668" y="115008"/>
                  <a:pt x="130816" y="100493"/>
                  <a:pt x="149685" y="113556"/>
                </a:cubicBezTo>
                <a:cubicBezTo>
                  <a:pt x="168554" y="126619"/>
                  <a:pt x="130817" y="151293"/>
                  <a:pt x="123560" y="174516"/>
                </a:cubicBezTo>
                <a:cubicBezTo>
                  <a:pt x="116303" y="197739"/>
                  <a:pt x="98886" y="226767"/>
                  <a:pt x="106143" y="252893"/>
                </a:cubicBezTo>
                <a:cubicBezTo>
                  <a:pt x="113400" y="279019"/>
                  <a:pt x="146783" y="310950"/>
                  <a:pt x="167103" y="331270"/>
                </a:cubicBezTo>
                <a:cubicBezTo>
                  <a:pt x="187423" y="351590"/>
                  <a:pt x="216451" y="402391"/>
                  <a:pt x="236771" y="38352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" name="Picture 2" descr="16 oil industry vector icons for infographic, business presentation, booklet and different design project. Production, transportation and refining of oil - vector icons set. - 34911848">
            <a:extLst>
              <a:ext uri="{FF2B5EF4-FFF2-40B4-BE49-F238E27FC236}">
                <a16:creationId xmlns:a16="http://schemas.microsoft.com/office/drawing/2014/main" id="{64E21C10-5A02-4028-B083-16B146716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743" b="78285" l="7400" r="27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3" t="56300" r="69950" b="19272"/>
          <a:stretch/>
        </p:blipFill>
        <p:spPr bwMode="auto">
          <a:xfrm>
            <a:off x="6557185" y="3304758"/>
            <a:ext cx="327420" cy="317805"/>
          </a:xfrm>
          <a:prstGeom prst="rect">
            <a:avLst/>
          </a:prstGeom>
          <a:noFill/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4F26978F-D454-4ACB-A713-DC6BBDD57AEB}"/>
              </a:ext>
            </a:extLst>
          </p:cNvPr>
          <p:cNvSpPr txBox="1"/>
          <p:nvPr/>
        </p:nvSpPr>
        <p:spPr>
          <a:xfrm>
            <a:off x="5522687" y="3237023"/>
            <a:ext cx="1368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u="sng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000" b="1" u="sng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СТАДИЯ</a:t>
            </a:r>
            <a:r>
              <a:rPr lang="en-US" sz="1000" b="1" u="sng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000" b="1" u="sng" dirty="0">
              <a:solidFill>
                <a:srgbClr val="2359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000" b="1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Коровинское </a:t>
            </a:r>
            <a:r>
              <a:rPr lang="en-US" sz="1000" b="1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1000" b="1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+ 57 км трубы</a:t>
            </a:r>
            <a:endParaRPr lang="en-US" sz="1000" b="1" dirty="0">
              <a:solidFill>
                <a:srgbClr val="2359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FCBDD1F-D1B1-44E1-BDEB-70821C7F243C}"/>
              </a:ext>
            </a:extLst>
          </p:cNvPr>
          <p:cNvSpPr txBox="1"/>
          <p:nvPr/>
        </p:nvSpPr>
        <p:spPr>
          <a:xfrm>
            <a:off x="5724133" y="3984563"/>
            <a:ext cx="108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u="sng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000" b="1" u="sng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u="sng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II </a:t>
            </a:r>
            <a:r>
              <a:rPr lang="ru-RU" sz="1000" b="1" u="sng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СТАДИИ</a:t>
            </a:r>
            <a:r>
              <a:rPr lang="en-US" sz="1000" b="1" u="sng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1000" b="1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Кумжинское</a:t>
            </a:r>
            <a:endParaRPr lang="en-US" sz="1000" b="1" dirty="0">
              <a:solidFill>
                <a:srgbClr val="2359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035B15C-15B2-4DA1-85BB-AA9CE7C496A0}"/>
              </a:ext>
            </a:extLst>
          </p:cNvPr>
          <p:cNvSpPr txBox="1"/>
          <p:nvPr/>
        </p:nvSpPr>
        <p:spPr>
          <a:xfrm>
            <a:off x="7500104" y="4278280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u="sng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000" b="1" u="sng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СТАДИЯ</a:t>
            </a:r>
            <a:r>
              <a:rPr lang="en-US" sz="1000" b="1" u="sng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000" b="1" dirty="0">
              <a:solidFill>
                <a:srgbClr val="2359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Соединитель: изогнутый 3">
            <a:extLst>
              <a:ext uri="{FF2B5EF4-FFF2-40B4-BE49-F238E27FC236}">
                <a16:creationId xmlns:a16="http://schemas.microsoft.com/office/drawing/2014/main" id="{C140445E-08D6-9677-8DFE-8021AD5A0408}"/>
              </a:ext>
            </a:extLst>
          </p:cNvPr>
          <p:cNvCxnSpPr>
            <a:cxnSpLocks/>
            <a:stCxn id="120" idx="12"/>
          </p:cNvCxnSpPr>
          <p:nvPr/>
        </p:nvCxnSpPr>
        <p:spPr>
          <a:xfrm flipV="1">
            <a:off x="8525564" y="1580348"/>
            <a:ext cx="65887" cy="376998"/>
          </a:xfrm>
          <a:prstGeom prst="curvedConnector4">
            <a:avLst>
              <a:gd name="adj1" fmla="val -360051"/>
              <a:gd name="adj2" fmla="val 114722"/>
            </a:avLst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 155">
            <a:extLst>
              <a:ext uri="{FF2B5EF4-FFF2-40B4-BE49-F238E27FC236}">
                <a16:creationId xmlns:a16="http://schemas.microsoft.com/office/drawing/2014/main" id="{22EFE7F4-DCB9-C93D-6F15-A4B51A70BFB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870708" y="1395403"/>
            <a:ext cx="484370" cy="174974"/>
          </a:xfrm>
          <a:prstGeom prst="rect">
            <a:avLst/>
          </a:prstGeom>
          <a:solidFill>
            <a:srgbClr val="F0F5FB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36000" bIns="72000">
            <a:noAutofit/>
          </a:bodyPr>
          <a:lstStyle/>
          <a:p>
            <a:pPr marR="0" lvl="0" algn="ctr" defTabSz="8953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00000"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1A6567"/>
                </a:solidFill>
                <a:effectLst/>
                <a:uLnTx/>
                <a:uFillTx/>
                <a:latin typeface="Arial"/>
              </a:rPr>
              <a:t>СМП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52C030A-9799-63AC-E9A6-72049CF51E67}"/>
              </a:ext>
            </a:extLst>
          </p:cNvPr>
          <p:cNvCxnSpPr/>
          <p:nvPr/>
        </p:nvCxnSpPr>
        <p:spPr>
          <a:xfrm flipH="1">
            <a:off x="6642944" y="4957105"/>
            <a:ext cx="302158" cy="440747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A5324B-C10D-0B14-05F6-E7D8C1F9386C}"/>
              </a:ext>
            </a:extLst>
          </p:cNvPr>
          <p:cNvSpPr txBox="1"/>
          <p:nvPr/>
        </p:nvSpPr>
        <p:spPr>
          <a:xfrm rot="20069954">
            <a:off x="4200481" y="2212500"/>
            <a:ext cx="297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3595E"/>
                </a:solidFill>
                <a:cs typeface="Arial" panose="020B0604020202020204" pitchFamily="34" charset="0"/>
              </a:rPr>
              <a:t>Перегрузка в терминале Мурманска</a:t>
            </a:r>
            <a:endParaRPr lang="ru-RU" sz="1100" dirty="0">
              <a:solidFill>
                <a:srgbClr val="23595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824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957AE0B3-70A9-6298-DD03-658CA099EB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624" imgH="623" progId="TCLayout.ActiveDocument.1">
                  <p:embed/>
                </p:oleObj>
              </mc:Choice>
              <mc:Fallback>
                <p:oleObj name="Слайд think-cell" r:id="rId4" imgW="624" imgH="62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957AE0B3-70A9-6298-DD03-658CA099E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2800" y="188640"/>
            <a:ext cx="7351528" cy="432000"/>
          </a:xfrm>
        </p:spPr>
        <p:txBody>
          <a:bodyPr vert="horz">
            <a:noAutofit/>
          </a:bodyPr>
          <a:lstStyle/>
          <a:p>
            <a:r>
              <a:rPr lang="ru-RU" dirty="0">
                <a:solidFill>
                  <a:srgbClr val="23595E"/>
                </a:solidFill>
                <a:latin typeface="Arial" pitchFamily="34" charset="0"/>
                <a:cs typeface="Arial" pitchFamily="34" charset="0"/>
              </a:rPr>
              <a:t>График прохождения экспертиз проектной документации Комплекса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768751A-2508-249E-B181-971669FB5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826972"/>
              </p:ext>
            </p:extLst>
          </p:nvPr>
        </p:nvGraphicFramePr>
        <p:xfrm>
          <a:off x="287523" y="826539"/>
          <a:ext cx="8568953" cy="5300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613063882"/>
                    </a:ext>
                  </a:extLst>
                </a:gridCol>
                <a:gridCol w="6926708">
                  <a:extLst>
                    <a:ext uri="{9D8B030D-6E8A-4147-A177-3AD203B41FA5}">
                      <a16:colId xmlns:a16="http://schemas.microsoft.com/office/drawing/2014/main" val="1675166341"/>
                    </a:ext>
                  </a:extLst>
                </a:gridCol>
                <a:gridCol w="1282205">
                  <a:extLst>
                    <a:ext uri="{9D8B030D-6E8A-4147-A177-3AD203B41FA5}">
                      <a16:colId xmlns:a16="http://schemas.microsoft.com/office/drawing/2014/main" val="3243131087"/>
                    </a:ext>
                  </a:extLst>
                </a:gridCol>
              </a:tblGrid>
              <a:tr h="320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проектной документации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 из экспертизы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805960"/>
                  </a:ext>
                </a:extLst>
              </a:tr>
              <a:tr h="320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эксплуатационных скважин Кумжинского газоконденсатного месторождения. Эксплуатация пласта С2-3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25.11.22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980292"/>
                  </a:ext>
                </a:extLst>
              </a:tr>
              <a:tr h="211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Обустройство Кумжинского газоконденсатного месторождения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12.01.22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626171"/>
                  </a:ext>
                </a:extLst>
              </a:tr>
              <a:tr h="302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Газохимический комплекс в Ненецком автономном округе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27.12.22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635006"/>
                  </a:ext>
                </a:extLst>
              </a:tr>
              <a:tr h="320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Газопровод топливного газа с узлом редуцирования от УКПГ Василковсковского ГКМ до объектов Газохимического комплекса в Ненецком автономном округе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15.06.23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8999"/>
                  </a:ext>
                </a:extLst>
              </a:tr>
              <a:tr h="320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Вахтовый жилой комплекс в составе газохимического комплекса в Ненецком автономном округе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16.11.22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416742"/>
                  </a:ext>
                </a:extLst>
              </a:tr>
              <a:tr h="487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Морской терминал для обслуживания газохимического комплекса в Ненецком автономном округе в районе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п.Красное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 рамках развития морского порта Нарьян-Мар. Этап 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15.04.23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952242"/>
                  </a:ext>
                </a:extLst>
              </a:tr>
              <a:tr h="487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Морской терминал для обслуживания газохимического комплекса в Ненецком автономном округе в районе п. Красное, в рамках развития морского порта Нарьян-Мар. Этап 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US" sz="1100" b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.02.23</a:t>
                      </a:r>
                      <a:endParaRPr lang="ru-RU" sz="1100" b="0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661196"/>
                  </a:ext>
                </a:extLst>
              </a:tr>
              <a:tr h="654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Подходной канал в Печорской губе, реке Печора и акватория причальных сооружений Морского терминала для обслуживания Газохимического комплекса в Ненецком автономном округе в районе п. Красное в рамках развития морского порта Нарьян-Мар. Дноуглубление 1 этап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.02.23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349641"/>
                  </a:ext>
                </a:extLst>
              </a:tr>
              <a:tr h="654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Подходной канал в Печорской губе, реке Печора и акватория причальных сооружений Морского терминала для обслуживания Газохимического комплекса в Ненецком автономном округе в районе п. Красное в рамках развития морского порта Нарьян-Мар. Дноуглубление 2 этап Летняя навигация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30.06.23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444984"/>
                  </a:ext>
                </a:extLst>
              </a:tr>
              <a:tr h="654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Подходной канал в Печорской губе, реке Печора и акватория причальных сооружений Морского терминала для обслуживания Газохимического комплекса в Ненецком автономном округе в районе п. Красное в рамках развития морского порта Нарьян-Мар. Дноуглубление 2 этап. Круглогодичный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режим использования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30.12.23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10824"/>
                  </a:ext>
                </a:extLst>
              </a:tr>
              <a:tr h="320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Подъездная дорога к морскому терминалу для обслуживания газохимического комплекса в Ненецком автономном округе в районе п. Красное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23.11.22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969561"/>
                  </a:ext>
                </a:extLst>
              </a:tr>
            </a:tbl>
          </a:graphicData>
        </a:graphic>
      </p:graphicFrame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57F0E342-BA7B-D91F-EB02-0D8345A3ACE3}"/>
              </a:ext>
            </a:extLst>
          </p:cNvPr>
          <p:cNvSpPr txBox="1">
            <a:spLocks/>
          </p:cNvSpPr>
          <p:nvPr/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E6C925-24A1-4850-BA4C-92BDE6DD418C}" type="slidenum">
              <a:rPr lang="ru-RU" smtClean="0"/>
              <a:pPr>
                <a:defRPr/>
              </a:pPr>
              <a:t>5</a:t>
            </a:fld>
            <a:endParaRPr lang="ru-RU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id="{D7AA2932-FC2B-C3D0-6583-42E787F8936D}"/>
              </a:ext>
            </a:extLst>
          </p:cNvPr>
          <p:cNvSpPr/>
          <p:nvPr/>
        </p:nvSpPr>
        <p:spPr>
          <a:xfrm>
            <a:off x="138844" y="3476803"/>
            <a:ext cx="143864" cy="2544485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E9A9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277EFF7-B828-E34B-5B40-6CCE1D8FABAE}"/>
              </a:ext>
            </a:extLst>
          </p:cNvPr>
          <p:cNvSpPr txBox="1">
            <a:spLocks/>
          </p:cNvSpPr>
          <p:nvPr/>
        </p:nvSpPr>
        <p:spPr>
          <a:xfrm rot="16200000">
            <a:off x="-1271881" y="4464291"/>
            <a:ext cx="2681994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b="1" kern="1200" cap="all" baseline="0" dirty="0" smtClean="0">
                <a:solidFill>
                  <a:srgbClr val="0B5C5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900" dirty="0">
                <a:solidFill>
                  <a:srgbClr val="23595E"/>
                </a:solidFill>
                <a:latin typeface="Arial" pitchFamily="34" charset="0"/>
                <a:cs typeface="Arial" pitchFamily="34" charset="0"/>
              </a:rPr>
              <a:t>Государственное финансирование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BE8CB4-94B8-B1D5-A234-DFEDBCC136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00" y="1268760"/>
            <a:ext cx="260648" cy="2606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1BD8EE-C36F-A871-5FD0-498B955D52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00" y="2446964"/>
            <a:ext cx="260648" cy="2606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A4D4EC-3CDA-F4F4-77B5-FF34FFF1F2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00" y="5770813"/>
            <a:ext cx="260648" cy="2606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D0DA0C-6C5E-F1D8-EC06-B858D42C04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43" y="1841305"/>
            <a:ext cx="260648" cy="2606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86B9DE-2AF1-3BE0-E7DC-89D8815769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00" y="1557548"/>
            <a:ext cx="260648" cy="2606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13E8D6-6003-8878-F6E1-82FA56F1174B}"/>
              </a:ext>
            </a:extLst>
          </p:cNvPr>
          <p:cNvSpPr txBox="1"/>
          <p:nvPr/>
        </p:nvSpPr>
        <p:spPr>
          <a:xfrm>
            <a:off x="457200" y="6187295"/>
            <a:ext cx="6780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3595E"/>
                </a:solidFill>
                <a:cs typeface="Arial" panose="020B0604020202020204" pitchFamily="34" charset="0"/>
              </a:rPr>
              <a:t>ГЭЭ более 200 уточнений проекта</a:t>
            </a:r>
            <a:r>
              <a:rPr lang="en-US" sz="1100" b="1" dirty="0">
                <a:solidFill>
                  <a:srgbClr val="23595E"/>
                </a:solidFill>
                <a:cs typeface="Arial" panose="020B0604020202020204" pitchFamily="34" charset="0"/>
              </a:rPr>
              <a:t>, </a:t>
            </a:r>
            <a:r>
              <a:rPr lang="ru-RU" sz="1100" b="1" dirty="0">
                <a:solidFill>
                  <a:srgbClr val="23595E"/>
                </a:solidFill>
                <a:cs typeface="Arial" panose="020B0604020202020204" pitchFamily="34" charset="0"/>
              </a:rPr>
              <a:t>ГГЭ более 600 уточнений проекта</a:t>
            </a:r>
            <a:endParaRPr lang="ru-RU" sz="1100" dirty="0">
              <a:solidFill>
                <a:srgbClr val="23595E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E3527F-5DC3-5C60-88DA-60380CDA9910}"/>
              </a:ext>
            </a:extLst>
          </p:cNvPr>
          <p:cNvSpPr txBox="1"/>
          <p:nvPr/>
        </p:nvSpPr>
        <p:spPr>
          <a:xfrm>
            <a:off x="457200" y="6407750"/>
            <a:ext cx="4840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3595E"/>
                </a:solidFill>
                <a:cs typeface="Arial" panose="020B0604020202020204" pitchFamily="34" charset="0"/>
              </a:rPr>
              <a:t>Прохождение экспертиз заняло в среднем от 3 до 5 месяцев</a:t>
            </a:r>
            <a:endParaRPr lang="ru-RU" sz="1100" dirty="0">
              <a:solidFill>
                <a:srgbClr val="23595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752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957AE0B3-70A9-6298-DD03-658CA099EB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624" imgH="623" progId="TCLayout.ActiveDocument.1">
                  <p:embed/>
                </p:oleObj>
              </mc:Choice>
              <mc:Fallback>
                <p:oleObj name="Слайд think-cell" r:id="rId4" imgW="624" imgH="62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957AE0B3-70A9-6298-DD03-658CA099E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2800" y="188640"/>
            <a:ext cx="7279520" cy="432000"/>
          </a:xfrm>
        </p:spPr>
        <p:txBody>
          <a:bodyPr vert="horz">
            <a:noAutofit/>
          </a:bodyPr>
          <a:lstStyle/>
          <a:p>
            <a:r>
              <a:rPr lang="ru-RU" dirty="0">
                <a:solidFill>
                  <a:srgbClr val="23595E"/>
                </a:solidFill>
                <a:latin typeface="Arial" pitchFamily="34" charset="0"/>
                <a:cs typeface="Arial" pitchFamily="34" charset="0"/>
              </a:rPr>
              <a:t>Подготовка кадров для работы на будущем предприятии «</a:t>
            </a:r>
            <a:r>
              <a:rPr lang="ru-RU" dirty="0" err="1">
                <a:solidFill>
                  <a:srgbClr val="23595E"/>
                </a:solidFill>
                <a:latin typeface="Arial" pitchFamily="34" charset="0"/>
                <a:cs typeface="Arial" pitchFamily="34" charset="0"/>
              </a:rPr>
              <a:t>Русхима</a:t>
            </a:r>
            <a:r>
              <a:rPr lang="ru-RU" dirty="0">
                <a:solidFill>
                  <a:srgbClr val="23595E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57F0E342-BA7B-D91F-EB02-0D8345A3ACE3}"/>
              </a:ext>
            </a:extLst>
          </p:cNvPr>
          <p:cNvSpPr txBox="1">
            <a:spLocks/>
          </p:cNvSpPr>
          <p:nvPr/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E6C925-24A1-4850-BA4C-92BDE6DD418C}" type="slidenum">
              <a:rPr lang="ru-RU" smtClean="0"/>
              <a:pPr>
                <a:defRPr/>
              </a:pPr>
              <a:t>6</a:t>
            </a:fld>
            <a:endParaRPr lang="ru-RU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7EFDF47-4CD2-0256-AB69-843BA9867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07379"/>
              </p:ext>
            </p:extLst>
          </p:nvPr>
        </p:nvGraphicFramePr>
        <p:xfrm>
          <a:off x="193592" y="851145"/>
          <a:ext cx="8712969" cy="586740"/>
        </p:xfrm>
        <a:graphic>
          <a:graphicData uri="http://schemas.openxmlformats.org/drawingml/2006/table">
            <a:tbl>
              <a:tblPr firstRow="1" firstCol="1" bandRow="1"/>
              <a:tblGrid>
                <a:gridCol w="8712969">
                  <a:extLst>
                    <a:ext uri="{9D8B030D-6E8A-4147-A177-3AD203B41FA5}">
                      <a16:colId xmlns:a16="http://schemas.microsoft.com/office/drawing/2014/main" val="2688814745"/>
                    </a:ext>
                  </a:extLst>
                </a:gridCol>
              </a:tblGrid>
              <a:tr h="373448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solidFill>
                            <a:srgbClr val="23595E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этап: рассмотрение возможности подготовки специалистов на базе средних профессиональных образовательных учреждений г. Нарьян-Мар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753885"/>
                  </a:ext>
                </a:extLst>
              </a:tr>
              <a:tr h="119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076757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6D0F127-F4FF-EFB1-00AD-A0A7A9E8C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485242"/>
              </p:ext>
            </p:extLst>
          </p:nvPr>
        </p:nvGraphicFramePr>
        <p:xfrm>
          <a:off x="241101" y="1475753"/>
          <a:ext cx="3106763" cy="3245390"/>
        </p:xfrm>
        <a:graphic>
          <a:graphicData uri="http://schemas.openxmlformats.org/drawingml/2006/table">
            <a:tbl>
              <a:tblPr firstRow="1" firstCol="1" bandRow="1"/>
              <a:tblGrid>
                <a:gridCol w="3106763">
                  <a:extLst>
                    <a:ext uri="{9D8B030D-6E8A-4147-A177-3AD203B41FA5}">
                      <a16:colId xmlns:a16="http://schemas.microsoft.com/office/drawing/2014/main" val="2688814745"/>
                    </a:ext>
                  </a:extLst>
                </a:gridCol>
              </a:tblGrid>
              <a:tr h="726351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Определен предварительный перечень рабочих специальностей , необходимых на производстве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753885"/>
                  </a:ext>
                </a:extLst>
              </a:tr>
              <a:tr h="2519039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Проведены рабочие встречи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руководителем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департамента образования, культуры и спорта НАО Антоном Пустоваловым, 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директорами образовательных учреждений: Ненецкого профессионального училища Галиной Медведевой и Ненецкого аграрно-экономического техникума Оксаной Даниловой.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619511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32878B-D587-5BDF-2C5B-C14430902ADC}"/>
              </a:ext>
            </a:extLst>
          </p:cNvPr>
          <p:cNvSpPr/>
          <p:nvPr/>
        </p:nvSpPr>
        <p:spPr>
          <a:xfrm>
            <a:off x="4075954" y="1475753"/>
            <a:ext cx="4826945" cy="2126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rIns="36000" rtlCol="0" anchor="ctr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Перечень рабочих специальностей передан руководителям СПО для дальнейшем проработки и о</a:t>
            </a:r>
            <a:r>
              <a:rPr lang="ru-RU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пределения круга профессий, обучение по которым </a:t>
            </a:r>
            <a:r>
              <a:rPr lang="ru-RU" sz="1200" i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200" i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возможно уже сегодня в рамках существующих программ обучения;</a:t>
            </a:r>
          </a:p>
          <a:p>
            <a:pPr marL="285750" indent="-285750">
              <a:buFontTx/>
              <a:buChar char="-"/>
            </a:pPr>
            <a:r>
              <a:rPr lang="ru-RU" sz="1200" i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требует незначительного пересмотра программ обучения  или перепрофилирования;</a:t>
            </a:r>
          </a:p>
          <a:p>
            <a:pPr marL="285750" indent="-285750">
              <a:buFontTx/>
              <a:buChar char="-"/>
            </a:pPr>
            <a:r>
              <a:rPr lang="ru-RU" sz="12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требует значительного вложения в материальную базу;</a:t>
            </a:r>
          </a:p>
          <a:p>
            <a:r>
              <a:rPr lang="ru-RU" sz="1200" i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-  возможна  разработка программ повышения квалификации  и переобучения местного населения .</a:t>
            </a:r>
            <a:endParaRPr lang="ru-RU" sz="1200" i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0ECE3C05-0B01-B190-E5C3-73846196CBF5}"/>
              </a:ext>
            </a:extLst>
          </p:cNvPr>
          <p:cNvSpPr/>
          <p:nvPr/>
        </p:nvSpPr>
        <p:spPr>
          <a:xfrm rot="16200000">
            <a:off x="3389388" y="2361346"/>
            <a:ext cx="642143" cy="204202"/>
          </a:xfrm>
          <a:prstGeom prst="downArrow">
            <a:avLst/>
          </a:prstGeom>
          <a:solidFill>
            <a:srgbClr val="2FC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2190C78-5A68-4D1C-C2ED-7FFBED2CD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0807"/>
              </p:ext>
            </p:extLst>
          </p:nvPr>
        </p:nvGraphicFramePr>
        <p:xfrm>
          <a:off x="342578" y="5245018"/>
          <a:ext cx="8560321" cy="1108653"/>
        </p:xfrm>
        <a:graphic>
          <a:graphicData uri="http://schemas.openxmlformats.org/drawingml/2006/table">
            <a:tbl>
              <a:tblPr firstRow="1" firstCol="1" bandRow="1"/>
              <a:tblGrid>
                <a:gridCol w="8560321">
                  <a:extLst>
                    <a:ext uri="{9D8B030D-6E8A-4147-A177-3AD203B41FA5}">
                      <a16:colId xmlns:a16="http://schemas.microsoft.com/office/drawing/2014/main" val="2688814745"/>
                    </a:ext>
                  </a:extLst>
                </a:gridCol>
              </a:tblGrid>
              <a:tr h="1108653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Округ поддержал нас и ведется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 с администрацией НАО и профильными ведомствами по разработке детального плана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дальнейшего взаимодействия и программ обучения.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753885"/>
                  </a:ext>
                </a:extLst>
              </a:tr>
            </a:tbl>
          </a:graphicData>
        </a:graphic>
      </p:graphicFrame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4845CA9F-ABFD-5F74-75CF-7C995284A64E}"/>
              </a:ext>
            </a:extLst>
          </p:cNvPr>
          <p:cNvSpPr/>
          <p:nvPr/>
        </p:nvSpPr>
        <p:spPr>
          <a:xfrm>
            <a:off x="4636218" y="4895001"/>
            <a:ext cx="642143" cy="246997"/>
          </a:xfrm>
          <a:prstGeom prst="downArrow">
            <a:avLst/>
          </a:prstGeom>
          <a:solidFill>
            <a:srgbClr val="2FC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67368E48-68B2-AA80-A313-96F7FA755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558736"/>
              </p:ext>
            </p:extLst>
          </p:nvPr>
        </p:nvGraphicFramePr>
        <p:xfrm>
          <a:off x="4075954" y="3757212"/>
          <a:ext cx="4826945" cy="954337"/>
        </p:xfrm>
        <a:graphic>
          <a:graphicData uri="http://schemas.openxmlformats.org/drawingml/2006/table">
            <a:tbl>
              <a:tblPr firstRow="1" firstCol="1" bandRow="1"/>
              <a:tblGrid>
                <a:gridCol w="4826945">
                  <a:extLst>
                    <a:ext uri="{9D8B030D-6E8A-4147-A177-3AD203B41FA5}">
                      <a16:colId xmlns:a16="http://schemas.microsoft.com/office/drawing/2014/main" val="2688814745"/>
                    </a:ext>
                  </a:extLst>
                </a:gridCol>
              </a:tblGrid>
              <a:tr h="954337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Учреждениях СПО провели дни профессионального образования, на которых мы познакомили учащихся с профессиями, которые будут востребованы на производстве, возможностями обучения, стажировок  и трудоустройства на предприятии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619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1029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957AE0B3-70A9-6298-DD03-658CA099EB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624" imgH="623" progId="TCLayout.ActiveDocument.1">
                  <p:embed/>
                </p:oleObj>
              </mc:Choice>
              <mc:Fallback>
                <p:oleObj name="Слайд think-cell" r:id="rId4" imgW="624" imgH="62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957AE0B3-70A9-6298-DD03-658CA099E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2800" y="188640"/>
            <a:ext cx="7351528" cy="432000"/>
          </a:xfrm>
        </p:spPr>
        <p:txBody>
          <a:bodyPr vert="horz">
            <a:noAutofit/>
          </a:bodyPr>
          <a:lstStyle/>
          <a:p>
            <a:r>
              <a:rPr lang="ru-RU" dirty="0">
                <a:solidFill>
                  <a:srgbClr val="23595E"/>
                </a:solidFill>
                <a:latin typeface="Arial" pitchFamily="34" charset="0"/>
                <a:cs typeface="Arial" pitchFamily="34" charset="0"/>
              </a:rPr>
              <a:t>Специалисты  на будущем предприятии «</a:t>
            </a:r>
            <a:r>
              <a:rPr lang="ru-RU" dirty="0" err="1">
                <a:solidFill>
                  <a:srgbClr val="23595E"/>
                </a:solidFill>
                <a:latin typeface="Arial" pitchFamily="34" charset="0"/>
                <a:cs typeface="Arial" pitchFamily="34" charset="0"/>
              </a:rPr>
              <a:t>Русхима</a:t>
            </a:r>
            <a:r>
              <a:rPr lang="ru-RU" dirty="0">
                <a:solidFill>
                  <a:srgbClr val="23595E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57F0E342-BA7B-D91F-EB02-0D8345A3ACE3}"/>
              </a:ext>
            </a:extLst>
          </p:cNvPr>
          <p:cNvSpPr txBox="1">
            <a:spLocks/>
          </p:cNvSpPr>
          <p:nvPr/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E6C925-24A1-4850-BA4C-92BDE6DD418C}" type="slidenum">
              <a:rPr lang="ru-RU" smtClean="0"/>
              <a:pPr>
                <a:defRPr/>
              </a:pPr>
              <a:t>7</a:t>
            </a:fld>
            <a:endParaRPr lang="ru-RU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F139960-ECF6-A064-EFF4-3EBAB99E5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675013"/>
              </p:ext>
            </p:extLst>
          </p:nvPr>
        </p:nvGraphicFramePr>
        <p:xfrm>
          <a:off x="279774" y="780853"/>
          <a:ext cx="2924074" cy="697258"/>
        </p:xfrm>
        <a:graphic>
          <a:graphicData uri="http://schemas.openxmlformats.org/drawingml/2006/table">
            <a:tbl>
              <a:tblPr firstRow="1" firstCol="1" bandRow="1"/>
              <a:tblGrid>
                <a:gridCol w="2924074">
                  <a:extLst>
                    <a:ext uri="{9D8B030D-6E8A-4147-A177-3AD203B41FA5}">
                      <a16:colId xmlns:a16="http://schemas.microsoft.com/office/drawing/2014/main" val="2688814745"/>
                    </a:ext>
                  </a:extLst>
                </a:gridCol>
              </a:tblGrid>
              <a:tr h="50709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этап: строительство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2024-2027гг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753885"/>
                  </a:ext>
                </a:extLst>
              </a:tr>
              <a:tr h="1901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076757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9B240FB-36F8-99CF-55CC-B70CF9D90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391187"/>
              </p:ext>
            </p:extLst>
          </p:nvPr>
        </p:nvGraphicFramePr>
        <p:xfrm>
          <a:off x="380404" y="1787274"/>
          <a:ext cx="2463717" cy="4412971"/>
        </p:xfrm>
        <a:graphic>
          <a:graphicData uri="http://schemas.openxmlformats.org/drawingml/2006/table">
            <a:tbl>
              <a:tblPr firstRow="1" firstCol="1" bandRow="1"/>
              <a:tblGrid>
                <a:gridCol w="2463717">
                  <a:extLst>
                    <a:ext uri="{9D8B030D-6E8A-4147-A177-3AD203B41FA5}">
                      <a16:colId xmlns:a16="http://schemas.microsoft.com/office/drawing/2014/main" val="2688814745"/>
                    </a:ext>
                  </a:extLst>
                </a:gridCol>
              </a:tblGrid>
              <a:tr h="84148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Предварительный перечень необходимых рабочих специальностей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753885"/>
                  </a:ext>
                </a:extLst>
              </a:tr>
              <a:tr h="357149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Водитель  автомобилей </a:t>
                      </a:r>
                      <a:b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категории С,Е,Д )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Докеры-механизаторы 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Оператор котельной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Слесарь  по такелажу и грузозахватным приспособлениям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Слесарь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аварийно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–восстановительных работ на сетях водоснабжения,  водоотведения и тепловых сетей.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Тальман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Электрогазосварщик 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Электромонтер по ремонту и обслуживанию оборудования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619511"/>
                  </a:ext>
                </a:extLst>
              </a:tr>
            </a:tbl>
          </a:graphicData>
        </a:graphic>
      </p:graphicFrame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4F9652A2-C416-FA36-A76C-E233AC2F8B83}"/>
              </a:ext>
            </a:extLst>
          </p:cNvPr>
          <p:cNvSpPr/>
          <p:nvPr/>
        </p:nvSpPr>
        <p:spPr>
          <a:xfrm>
            <a:off x="1394994" y="1583072"/>
            <a:ext cx="642143" cy="204202"/>
          </a:xfrm>
          <a:prstGeom prst="downArrow">
            <a:avLst/>
          </a:prstGeom>
          <a:solidFill>
            <a:srgbClr val="2FC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9FAAAC4-759B-6331-97DC-9F632743B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39288"/>
              </p:ext>
            </p:extLst>
          </p:nvPr>
        </p:nvGraphicFramePr>
        <p:xfrm>
          <a:off x="3836209" y="836112"/>
          <a:ext cx="4298538" cy="586740"/>
        </p:xfrm>
        <a:graphic>
          <a:graphicData uri="http://schemas.openxmlformats.org/drawingml/2006/table">
            <a:tbl>
              <a:tblPr firstRow="1" firstCol="1" bandRow="1"/>
              <a:tblGrid>
                <a:gridCol w="4298538">
                  <a:extLst>
                    <a:ext uri="{9D8B030D-6E8A-4147-A177-3AD203B41FA5}">
                      <a16:colId xmlns:a16="http://schemas.microsoft.com/office/drawing/2014/main" val="2688814745"/>
                    </a:ext>
                  </a:extLst>
                </a:gridCol>
              </a:tblGrid>
              <a:tr h="42088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этап: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экссплуатация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2028-…..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гг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753885"/>
                  </a:ext>
                </a:extLst>
              </a:tr>
              <a:tr h="157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076757"/>
                  </a:ext>
                </a:extLst>
              </a:tr>
            </a:tbl>
          </a:graphicData>
        </a:graphic>
      </p:graphicFrame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7B04A718-563D-2A77-6ED9-BD8AFF0BCE74}"/>
              </a:ext>
            </a:extLst>
          </p:cNvPr>
          <p:cNvSpPr/>
          <p:nvPr/>
        </p:nvSpPr>
        <p:spPr>
          <a:xfrm>
            <a:off x="5796136" y="1483431"/>
            <a:ext cx="642143" cy="204202"/>
          </a:xfrm>
          <a:prstGeom prst="downArrow">
            <a:avLst/>
          </a:prstGeom>
          <a:solidFill>
            <a:srgbClr val="2FC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ADE63F1-6401-39A1-99F6-AA1B04B33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40645"/>
              </p:ext>
            </p:extLst>
          </p:nvPr>
        </p:nvGraphicFramePr>
        <p:xfrm>
          <a:off x="2844121" y="2139546"/>
          <a:ext cx="3003723" cy="4508699"/>
        </p:xfrm>
        <a:graphic>
          <a:graphicData uri="http://schemas.openxmlformats.org/drawingml/2006/table">
            <a:tbl>
              <a:tblPr firstRow="1" firstCol="1" bandRow="1"/>
              <a:tblGrid>
                <a:gridCol w="3003723">
                  <a:extLst>
                    <a:ext uri="{9D8B030D-6E8A-4147-A177-3AD203B41FA5}">
                      <a16:colId xmlns:a16="http://schemas.microsoft.com/office/drawing/2014/main" val="2688814745"/>
                    </a:ext>
                  </a:extLst>
                </a:gridCol>
              </a:tblGrid>
              <a:tr h="4508699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Аппаратчик 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воздухоразделения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Аппаратчик газораспределительного производства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Аппаратчик синтеза и ректификации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Бухгалтер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Водители автомобиля, вездехода, погрузчика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Докеры-механизаторы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Лаборанты химического анализа. --микробиологи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Машинисты автовышки и автогидроподъемника, автогрейдера,  бульдозера, крана автомобильного, ППДУ, экскаватора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Машинист компрессорных установок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Машинист паровой турбины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Машинист технологических насосов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Монтажник по ремонту и эксплуатации подземных газопроводов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Оператор котельного оборудования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Оператор по добыче газа и конденсата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Оператор по исследованию скважин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Оператор технологических установок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Оператор товарный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Повар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Слесарь  по такелажу и грузозахватным приспособлениям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619511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4B9BD2D1-5D0E-F289-B6AF-E93E2B044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844000"/>
              </p:ext>
            </p:extLst>
          </p:nvPr>
        </p:nvGraphicFramePr>
        <p:xfrm>
          <a:off x="3848564" y="1739035"/>
          <a:ext cx="4310369" cy="375279"/>
        </p:xfrm>
        <a:graphic>
          <a:graphicData uri="http://schemas.openxmlformats.org/drawingml/2006/table">
            <a:tbl>
              <a:tblPr firstRow="1" firstCol="1" bandRow="1"/>
              <a:tblGrid>
                <a:gridCol w="4310369">
                  <a:extLst>
                    <a:ext uri="{9D8B030D-6E8A-4147-A177-3AD203B41FA5}">
                      <a16:colId xmlns:a16="http://schemas.microsoft.com/office/drawing/2014/main" val="2688814745"/>
                    </a:ext>
                  </a:extLst>
                </a:gridCol>
              </a:tblGrid>
              <a:tr h="37527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Предварительный перечень необходимых рабочих специальностей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753885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87CCCDF5-65A9-0D74-78FD-195335129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087730"/>
              </p:ext>
            </p:extLst>
          </p:nvPr>
        </p:nvGraphicFramePr>
        <p:xfrm>
          <a:off x="5876908" y="2139506"/>
          <a:ext cx="3028148" cy="4444145"/>
        </p:xfrm>
        <a:graphic>
          <a:graphicData uri="http://schemas.openxmlformats.org/drawingml/2006/table">
            <a:tbl>
              <a:tblPr firstRow="1" firstCol="1" bandRow="1"/>
              <a:tblGrid>
                <a:gridCol w="3028148">
                  <a:extLst>
                    <a:ext uri="{9D8B030D-6E8A-4147-A177-3AD203B41FA5}">
                      <a16:colId xmlns:a16="http://schemas.microsoft.com/office/drawing/2014/main" val="2688814745"/>
                    </a:ext>
                  </a:extLst>
                </a:gridCol>
              </a:tblGrid>
              <a:tr h="444414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Слесарь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аварийно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–восстановительных работ на сетях водоснабжения,  водоотведения и тепловых сетей.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Слесарь по КИПиА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Слесарь по ремонту автомобилей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Слесарь по ремонту технологических установок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Станочник широкого профиля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Стропальщик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Такелажник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Тальман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Тракторист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Электрогазосварщик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Электромонтер линейных сооружений телефонной связи и радиофикации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Электромонтер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охрано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-пожарной сигнализации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Электромонтер по испытаниям и измерениям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Электромонтер по ремонту аппаратуры, релейной защиты и автоматики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Электромонтер по ремонту воздушных линий электропередачи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Электромонтер по ремонту и обслуживанию электрооборудования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Электрослесарь по обслуживанию автоматики и средств измерений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619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1229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957AE0B3-70A9-6298-DD03-658CA099EB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624" imgH="623" progId="TCLayout.ActiveDocument.1">
                  <p:embed/>
                </p:oleObj>
              </mc:Choice>
              <mc:Fallback>
                <p:oleObj name="Слайд think-cell" r:id="rId5" imgW="624" imgH="62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957AE0B3-70A9-6298-DD03-658CA099E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07504" y="119268"/>
            <a:ext cx="7855584" cy="432000"/>
          </a:xfrm>
        </p:spPr>
        <p:txBody>
          <a:bodyPr vert="horz">
            <a:noAutofit/>
          </a:bodyPr>
          <a:lstStyle/>
          <a:p>
            <a:r>
              <a:rPr lang="ru-RU" dirty="0">
                <a:solidFill>
                  <a:srgbClr val="23595E"/>
                </a:solidFill>
                <a:latin typeface="Arial" pitchFamily="34" charset="0"/>
                <a:cs typeface="Arial" pitchFamily="34" charset="0"/>
              </a:rPr>
              <a:t>комплексная программа экологического мониторинга </a:t>
            </a:r>
            <a:br>
              <a:rPr lang="ru-RU" dirty="0">
                <a:solidFill>
                  <a:srgbClr val="23595E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23595E"/>
                </a:solidFill>
                <a:latin typeface="Arial" pitchFamily="34" charset="0"/>
                <a:cs typeface="Arial" pitchFamily="34" charset="0"/>
              </a:rPr>
              <a:t>и сохранения биологического разнообразия</a:t>
            </a: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57F0E342-BA7B-D91F-EB02-0D8345A3ACE3}"/>
              </a:ext>
            </a:extLst>
          </p:cNvPr>
          <p:cNvSpPr txBox="1">
            <a:spLocks/>
          </p:cNvSpPr>
          <p:nvPr/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E6C925-24A1-4850-BA4C-92BDE6DD418C}" type="slidenum">
              <a:rPr lang="ru-RU" smtClean="0"/>
              <a:pPr>
                <a:defRPr/>
              </a:pPr>
              <a:t>8</a:t>
            </a:fld>
            <a:endParaRPr lang="ru-RU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2ABB647-B157-A528-9CB5-4F493C4D9B2E}"/>
              </a:ext>
            </a:extLst>
          </p:cNvPr>
          <p:cNvSpPr/>
          <p:nvPr/>
        </p:nvSpPr>
        <p:spPr>
          <a:xfrm>
            <a:off x="10248941" y="4631378"/>
            <a:ext cx="6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5B50D84-3492-9822-C7B0-88A2BA0EC843}"/>
              </a:ext>
            </a:extLst>
          </p:cNvPr>
          <p:cNvSpPr/>
          <p:nvPr/>
        </p:nvSpPr>
        <p:spPr>
          <a:xfrm>
            <a:off x="343026" y="1704119"/>
            <a:ext cx="8557717" cy="997358"/>
          </a:xfrm>
          <a:prstGeom prst="rect">
            <a:avLst/>
          </a:prstGeom>
          <a:solidFill>
            <a:srgbClr val="23595E"/>
          </a:solidFill>
          <a:ln w="9525">
            <a:solidFill>
              <a:srgbClr val="235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7212030-2342-CB1A-0210-231D4C19502F}"/>
              </a:ext>
            </a:extLst>
          </p:cNvPr>
          <p:cNvSpPr/>
          <p:nvPr/>
        </p:nvSpPr>
        <p:spPr>
          <a:xfrm>
            <a:off x="343026" y="2726622"/>
            <a:ext cx="8557717" cy="2244163"/>
          </a:xfrm>
          <a:prstGeom prst="rect">
            <a:avLst/>
          </a:prstGeom>
          <a:solidFill>
            <a:srgbClr val="23595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12" descr="https://static.thenounproject.com/png/779111-200.png">
            <a:hlinkClick r:id="rId7" tooltip="route"/>
            <a:extLst>
              <a:ext uri="{FF2B5EF4-FFF2-40B4-BE49-F238E27FC236}">
                <a16:creationId xmlns:a16="http://schemas.microsoft.com/office/drawing/2014/main" id="{BE4E91DD-F507-0DFB-7FBD-03AB8FC4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71364" y="3175786"/>
            <a:ext cx="958670" cy="95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https://static.thenounproject.com/png/311713-200.png">
            <a:hlinkClick r:id="rId10" tooltip="Target"/>
            <a:extLst>
              <a:ext uri="{FF2B5EF4-FFF2-40B4-BE49-F238E27FC236}">
                <a16:creationId xmlns:a16="http://schemas.microsoft.com/office/drawing/2014/main" id="{38D044E9-FB30-6487-A48D-D7C378AB2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0550" y="1745546"/>
            <a:ext cx="767425" cy="7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12">
            <a:extLst>
              <a:ext uri="{FF2B5EF4-FFF2-40B4-BE49-F238E27FC236}">
                <a16:creationId xmlns:a16="http://schemas.microsoft.com/office/drawing/2014/main" id="{5A38721A-B970-BE68-C136-2CAB0FD2F8EB}"/>
              </a:ext>
            </a:extLst>
          </p:cNvPr>
          <p:cNvSpPr/>
          <p:nvPr/>
        </p:nvSpPr>
        <p:spPr>
          <a:xfrm>
            <a:off x="343028" y="1742621"/>
            <a:ext cx="7901380" cy="935588"/>
          </a:xfrm>
          <a:custGeom>
            <a:avLst/>
            <a:gdLst/>
            <a:ahLst/>
            <a:cxnLst/>
            <a:rect l="l" t="t" r="r" b="b"/>
            <a:pathLst>
              <a:path w="6997322" h="2160724">
                <a:moveTo>
                  <a:pt x="0" y="0"/>
                </a:moveTo>
                <a:lnTo>
                  <a:pt x="6272706" y="0"/>
                </a:lnTo>
                <a:lnTo>
                  <a:pt x="6644454" y="0"/>
                </a:lnTo>
                <a:lnTo>
                  <a:pt x="6821346" y="0"/>
                </a:lnTo>
                <a:cubicBezTo>
                  <a:pt x="6211746" y="720241"/>
                  <a:pt x="7430946" y="1440483"/>
                  <a:pt x="6821346" y="2160724"/>
                </a:cubicBezTo>
                <a:lnTo>
                  <a:pt x="6644454" y="2160724"/>
                </a:lnTo>
                <a:lnTo>
                  <a:pt x="6272706" y="2160724"/>
                </a:lnTo>
                <a:lnTo>
                  <a:pt x="0" y="216072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2" name="Прямоугольник 12">
            <a:extLst>
              <a:ext uri="{FF2B5EF4-FFF2-40B4-BE49-F238E27FC236}">
                <a16:creationId xmlns:a16="http://schemas.microsoft.com/office/drawing/2014/main" id="{B507D44E-4D38-FB82-34BB-BD918547A974}"/>
              </a:ext>
            </a:extLst>
          </p:cNvPr>
          <p:cNvSpPr/>
          <p:nvPr/>
        </p:nvSpPr>
        <p:spPr>
          <a:xfrm>
            <a:off x="334962" y="2770615"/>
            <a:ext cx="7805100" cy="2132972"/>
          </a:xfrm>
          <a:custGeom>
            <a:avLst/>
            <a:gdLst/>
            <a:ahLst/>
            <a:cxnLst/>
            <a:rect l="l" t="t" r="r" b="b"/>
            <a:pathLst>
              <a:path w="6997322" h="2160724">
                <a:moveTo>
                  <a:pt x="0" y="0"/>
                </a:moveTo>
                <a:lnTo>
                  <a:pt x="6272706" y="0"/>
                </a:lnTo>
                <a:lnTo>
                  <a:pt x="6644454" y="0"/>
                </a:lnTo>
                <a:lnTo>
                  <a:pt x="6821346" y="0"/>
                </a:lnTo>
                <a:cubicBezTo>
                  <a:pt x="6211746" y="720241"/>
                  <a:pt x="7430946" y="1440483"/>
                  <a:pt x="6821346" y="2160724"/>
                </a:cubicBezTo>
                <a:lnTo>
                  <a:pt x="6644454" y="2160724"/>
                </a:lnTo>
                <a:lnTo>
                  <a:pt x="6272706" y="2160724"/>
                </a:lnTo>
                <a:lnTo>
                  <a:pt x="0" y="216072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DF100CD-D89B-2654-5B61-E32778A466F0}"/>
              </a:ext>
            </a:extLst>
          </p:cNvPr>
          <p:cNvSpPr/>
          <p:nvPr/>
        </p:nvSpPr>
        <p:spPr>
          <a:xfrm>
            <a:off x="253385" y="1810649"/>
            <a:ext cx="7774999" cy="807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50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 ТРЕБОВАНИЯ ЗАКОНОДАТЕЛЬТСВА ПО ПРОВЕДЕНИЮ ЭКОЛОГИЧЕСКОГО МОНИТОРИНГА</a:t>
            </a:r>
            <a:r>
              <a:rPr lang="ru-RU" sz="10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chemeClr val="bg2"/>
              </a:buClr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составе Проектных документаций по Комплексу, получивших положительные заключения Государственной экологической экспертизы, заложены решения по проведению производственного экологического мониторинга (ПЭМ), выполнение которых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является обязательным требованием законодательства РФ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Требования к ПЭМ, предусмотренные в ПД и обязательные к исполнению, также войдут в программу ПЭМ и СБР..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CB577EA-0F04-BCA5-E951-25FE94D74E54}"/>
              </a:ext>
            </a:extLst>
          </p:cNvPr>
          <p:cNvSpPr/>
          <p:nvPr/>
        </p:nvSpPr>
        <p:spPr>
          <a:xfrm>
            <a:off x="253386" y="2764351"/>
            <a:ext cx="7688687" cy="2185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ru-RU" sz="1100" dirty="0">
                <a:solidFill>
                  <a:srgbClr val="235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КОМПЛЕКСНОЙ ПРОГРАММЫ ЭКОЛОГИЧЕСКОГО МОНИТОРИГА И СОХРАНЕНИЯ БИОРАЗНООБРАЗИЯ: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→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Оценка исходного фонового состояния (экосистем, состава биоты, в т.ч. редких видов, их местообитаний) - до начала воздействий от Проекта;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→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Контроль распространения загрязнений от существующих источников негативных воздействий, в т.ч. лицензионного периода и последствий аварии на скважине К-9 Кумжинского месторождения;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→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Регулярные наблюдения за компонентами окружающей среды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биотой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на участках реализации и в зонах воздействия Проекта с применением полевых и дистанционных методов, изучение и сохранение редких видов биоты, мест размножения, миграций и др.;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→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реализация природоохранных планов действий по снижению негативных воздействий, сохранению и восстановлению видов биоты (в т.ч. редких, ценных для традиционного природопользования и др.) и их местообитаний;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→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ресурсной базы традиционного природопользования коренного населения;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→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Экологическое просвещение и вовлечение персонала, информирование общественности и снятие негативных ожиданий от Проекта.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CE23F6-5140-8308-9267-F8236701C275}"/>
              </a:ext>
            </a:extLst>
          </p:cNvPr>
          <p:cNvSpPr txBox="1">
            <a:spLocks noChangeAspect="1"/>
          </p:cNvSpPr>
          <p:nvPr/>
        </p:nvSpPr>
        <p:spPr>
          <a:xfrm>
            <a:off x="253385" y="5062818"/>
            <a:ext cx="8639095" cy="1579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0" bIns="0" rtlCol="0" anchor="ctr">
            <a:noAutofit/>
          </a:bodyPr>
          <a:lstStyle/>
          <a:p>
            <a:pPr algn="just"/>
            <a:endParaRPr lang="ru-RU" sz="1150" kern="0" dirty="0">
              <a:latin typeface="Arial" panose="020B0604020202020204" pitchFamily="34" charset="0"/>
              <a:cs typeface="Arial" charset="0"/>
            </a:endParaRPr>
          </a:p>
          <a:p>
            <a:pPr algn="just"/>
            <a:r>
              <a:rPr lang="ru-RU" sz="1000" kern="0" dirty="0">
                <a:latin typeface="Arial" panose="020B0604020202020204" pitchFamily="34" charset="0"/>
                <a:cs typeface="Arial" charset="0"/>
              </a:rPr>
              <a:t>С учетом мнения независимых экологических организаций и экспертов,  а также требований законодательства РФ в части проведения ПЭМ, УК «</a:t>
            </a:r>
            <a:r>
              <a:rPr lang="ru-RU" sz="1000" kern="0" dirty="0" err="1">
                <a:latin typeface="Arial" panose="020B0604020202020204" pitchFamily="34" charset="0"/>
                <a:cs typeface="Arial" charset="0"/>
              </a:rPr>
              <a:t>РусХим</a:t>
            </a:r>
            <a:r>
              <a:rPr lang="ru-RU" sz="1000" kern="0" dirty="0">
                <a:latin typeface="Arial" panose="020B0604020202020204" pitchFamily="34" charset="0"/>
                <a:cs typeface="Arial" charset="0"/>
              </a:rPr>
              <a:t>» планируется выполнение следующих работ:</a:t>
            </a:r>
          </a:p>
          <a:p>
            <a:pPr algn="just"/>
            <a:r>
              <a:rPr lang="ru-RU" sz="1000" kern="0" dirty="0">
                <a:latin typeface="Arial" panose="020B0604020202020204" pitchFamily="34" charset="0"/>
                <a:cs typeface="Arial" charset="0"/>
              </a:rPr>
              <a:t>- разработка в 2023 г. «Комплексной программы экологического мониторинга  и сохранения биологического разнообразия на объектах Проекта и в его зоне влияния» с привлечением   профильных научных и природоохранных организаций, в т.ч. региональных – ГПЗ «Ненецкий», Северного филиала ФГБНУ «ВНИРО» (</a:t>
            </a:r>
            <a:r>
              <a:rPr lang="ru-RU" sz="1000" kern="0" dirty="0" err="1">
                <a:latin typeface="Arial" panose="020B0604020202020204" pitchFamily="34" charset="0"/>
                <a:cs typeface="Arial" charset="0"/>
              </a:rPr>
              <a:t>СевПИНРО</a:t>
            </a:r>
            <a:r>
              <a:rPr lang="ru-RU" sz="1000" kern="0" dirty="0">
                <a:latin typeface="Arial" panose="020B0604020202020204" pitchFamily="34" charset="0"/>
                <a:cs typeface="Arial" charset="0"/>
              </a:rPr>
              <a:t>) и др., а также фондовых научных материалов и имеющихся на настоящий момент результатов исследований окружающей среды.</a:t>
            </a:r>
          </a:p>
          <a:p>
            <a:pPr algn="just"/>
            <a:r>
              <a:rPr lang="ru-RU" sz="1000" kern="0" dirty="0">
                <a:latin typeface="Arial" panose="020B0604020202020204" pitchFamily="34" charset="0"/>
                <a:cs typeface="Arial" charset="0"/>
              </a:rPr>
              <a:t> - обсуждение Комплексной программы с заинтересованными независимыми экологическими организациями, а также общественностью НАО в 2023 г.;</a:t>
            </a:r>
          </a:p>
          <a:p>
            <a:pPr algn="just"/>
            <a:r>
              <a:rPr lang="ru-RU" sz="1000" kern="0" dirty="0">
                <a:latin typeface="Arial" panose="020B0604020202020204" pitchFamily="34" charset="0"/>
                <a:cs typeface="Arial" charset="0"/>
              </a:rPr>
              <a:t>- проведение фоновой экологической оценки территорий и зон воздействия Проекта и инвентаризации биоты с привлечением профильных научных организаций и экспертов (начало работ планируется в 2023 году);</a:t>
            </a:r>
          </a:p>
          <a:p>
            <a:pPr algn="just"/>
            <a:r>
              <a:rPr lang="ru-RU" sz="1000" kern="0" dirty="0">
                <a:latin typeface="Arial" panose="020B0604020202020204" pitchFamily="34" charset="0"/>
                <a:cs typeface="Arial" charset="0"/>
              </a:rPr>
              <a:t>- реализация Комплексной программы на протяжении всего жизненного цикла Проекта (начало работ планируется в 2024 года).</a:t>
            </a:r>
          </a:p>
          <a:p>
            <a:pPr algn="just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8">
            <a:extLst>
              <a:ext uri="{FF2B5EF4-FFF2-40B4-BE49-F238E27FC236}">
                <a16:creationId xmlns:a16="http://schemas.microsoft.com/office/drawing/2014/main" id="{A8226CC3-F0C3-08FB-7132-4B538AE432B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53385" y="750475"/>
            <a:ext cx="8639095" cy="9575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23595E"/>
            </a:solidFill>
            <a:miter lim="800000"/>
            <a:headEnd/>
            <a:tailEnd/>
          </a:ln>
          <a:effectLst/>
        </p:spPr>
        <p:txBody>
          <a:bodyPr lIns="90000" tIns="108000" rIns="90000" bIns="108000" anchor="ctr"/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>
                <a:latin typeface="Arial" panose="020B0604020202020204" pitchFamily="34" charset="0"/>
                <a:cs typeface="Arial" charset="0"/>
              </a:rPr>
              <a:t>Обеспечение экологической и </a:t>
            </a:r>
            <a:r>
              <a:rPr lang="ru-RU" sz="1000" kern="0" dirty="0" err="1">
                <a:latin typeface="Arial" panose="020B0604020202020204" pitchFamily="34" charset="0"/>
                <a:cs typeface="Arial" charset="0"/>
              </a:rPr>
              <a:t>геоэкологической</a:t>
            </a:r>
            <a:r>
              <a:rPr lang="ru-RU" sz="1000" kern="0" dirty="0">
                <a:latin typeface="Arial" panose="020B0604020202020204" pitchFamily="34" charset="0"/>
                <a:cs typeface="Arial" charset="0"/>
              </a:rPr>
              <a:t> безопасности освоения </a:t>
            </a:r>
            <a:r>
              <a:rPr lang="ru-RU" sz="1000" kern="0" dirty="0" err="1">
                <a:latin typeface="Arial" panose="020B0604020202020204" pitchFamily="34" charset="0"/>
                <a:cs typeface="Arial" charset="0"/>
              </a:rPr>
              <a:t>Кумжинского</a:t>
            </a:r>
            <a:r>
              <a:rPr lang="ru-RU" sz="1000" kern="0" dirty="0">
                <a:latin typeface="Arial" panose="020B0604020202020204" pitchFamily="34" charset="0"/>
                <a:cs typeface="Arial" charset="0"/>
              </a:rPr>
              <a:t> месторождения, а также строительство ГХК с подходным каналом в р. Печора явилось предметом обсуждения на совместном заседании Научных советов РАН по глобальным экологическим проблемам и проблемам геологии и разработке месторождений угля, нефти и газа. В результате дискуссии заинтересованные экологические организации  пришли к мнению, что достоверная оценка текущего состояния и снижение экологических рисков возможны с помощью проведения специальных исследований -  </a:t>
            </a:r>
            <a:r>
              <a:rPr lang="ru-RU" sz="1000" b="1" kern="0" dirty="0">
                <a:latin typeface="Arial" panose="020B0604020202020204" pitchFamily="34" charset="0"/>
                <a:cs typeface="Arial" charset="0"/>
              </a:rPr>
              <a:t>комплексного экологического мониторинга компонентов окружающей среды и  сохранения биоразнообразия и местообитаний биоты</a:t>
            </a:r>
            <a:r>
              <a:rPr lang="ru-RU" sz="1000" kern="0" dirty="0">
                <a:latin typeface="Arial" panose="020B0604020202020204" pitchFamily="34" charset="0"/>
                <a:cs typeface="Arial" charset="0"/>
              </a:rPr>
              <a:t>. 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753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2800" y="259200"/>
            <a:ext cx="8208912" cy="4320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b="1" dirty="0">
                <a:solidFill>
                  <a:srgbClr val="1A65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Обзорная схема. Ранние работы. Сезон 2023-2024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6B410B-D4A4-417C-804F-DC5A33531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E6C925-24A1-4850-BA4C-92BDE6DD418C}" type="slidenum">
              <a:rPr lang="ru-RU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504A80-DAC5-F046-CE87-7CC1ABD0E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249"/>
            <a:ext cx="9144000" cy="6166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2CABF-2222-243C-E019-2C0CF107C962}"/>
              </a:ext>
            </a:extLst>
          </p:cNvPr>
          <p:cNvSpPr txBox="1"/>
          <p:nvPr/>
        </p:nvSpPr>
        <p:spPr>
          <a:xfrm>
            <a:off x="6216441" y="943669"/>
            <a:ext cx="2673216" cy="350018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cap="all" dirty="0">
                <a:solidFill>
                  <a:srgbClr val="185C5F"/>
                </a:solidFill>
                <a:latin typeface="+mj-lt"/>
                <a:cs typeface="Gotham Pro Medium" panose="02000603030000020004" pitchFamily="50" charset="0"/>
              </a:rPr>
              <a:t>Перечень ранних работ</a:t>
            </a:r>
          </a:p>
          <a:p>
            <a:endParaRPr lang="ru-RU" sz="714" b="1" dirty="0">
              <a:solidFill>
                <a:schemeClr val="bg2">
                  <a:lumMod val="25000"/>
                </a:schemeClr>
              </a:solidFill>
              <a:latin typeface="+mj-lt"/>
              <a:cs typeface="Gotham Pro Light" panose="02000503030000020004" pitchFamily="50" charset="0"/>
            </a:endParaRPr>
          </a:p>
          <a:p>
            <a:r>
              <a:rPr lang="ru-RU" sz="714" b="1" dirty="0">
                <a:latin typeface="+mj-lt"/>
                <a:cs typeface="Gotham Pro Light" panose="02000503030000020004" pitchFamily="50" charset="0"/>
              </a:rPr>
              <a:t>Цель ранних работ – подготовка инфраструктуры площадки строительства ГХК. Начало основных работ запланировано на 2023 год.</a:t>
            </a:r>
          </a:p>
          <a:p>
            <a:pPr algn="l">
              <a:lnSpc>
                <a:spcPct val="100000"/>
              </a:lnSpc>
            </a:pPr>
            <a:endParaRPr lang="ru-RU" sz="786" b="1" dirty="0">
              <a:latin typeface="+mj-lt"/>
              <a:cs typeface="Gotham Pro Light" panose="02000503030000020004" pitchFamily="50" charset="0"/>
            </a:endParaRPr>
          </a:p>
          <a:p>
            <a:pPr algn="l">
              <a:lnSpc>
                <a:spcPct val="100000"/>
              </a:lnSpc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Морской терминал</a:t>
            </a:r>
          </a:p>
          <a:p>
            <a:pPr marL="122467" indent="-122467"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инженерная подготовка территории береговых объектов Этапа 2.1. Доставка песчаного грунта с карьеров </a:t>
            </a:r>
            <a:r>
              <a:rPr lang="ru-RU" sz="786" b="1" dirty="0" err="1">
                <a:latin typeface="+mj-lt"/>
                <a:cs typeface="Gotham Pro Light" panose="02000503030000020004" pitchFamily="50" charset="0"/>
              </a:rPr>
              <a:t>Хундюг</a:t>
            </a:r>
            <a:r>
              <a:rPr lang="ru-RU" sz="786" b="1" dirty="0">
                <a:latin typeface="+mj-lt"/>
                <a:cs typeface="Gotham Pro Light" panose="02000503030000020004" pitchFamily="50" charset="0"/>
              </a:rPr>
              <a:t> и </a:t>
            </a:r>
            <a:r>
              <a:rPr lang="ru-RU" sz="786" b="1" dirty="0" err="1">
                <a:latin typeface="+mj-lt"/>
                <a:cs typeface="Gotham Pro Light" panose="02000503030000020004" pitchFamily="50" charset="0"/>
              </a:rPr>
              <a:t>Лиственичный</a:t>
            </a:r>
            <a:endParaRPr lang="ru-RU" sz="786" b="1" dirty="0">
              <a:latin typeface="+mj-lt"/>
              <a:cs typeface="Gotham Pro Light" panose="02000503030000020004" pitchFamily="50" charset="0"/>
            </a:endParaRPr>
          </a:p>
          <a:p>
            <a:pPr algn="l">
              <a:lnSpc>
                <a:spcPct val="100000"/>
              </a:lnSpc>
            </a:pPr>
            <a:endParaRPr lang="ru-RU" sz="786" b="1" dirty="0">
              <a:latin typeface="+mj-lt"/>
              <a:cs typeface="Gotham Pro Light" panose="02000503030000020004" pitchFamily="50" charset="0"/>
            </a:endParaRPr>
          </a:p>
          <a:p>
            <a:pPr algn="l">
              <a:lnSpc>
                <a:spcPct val="100000"/>
              </a:lnSpc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Площадка ГХК</a:t>
            </a:r>
          </a:p>
          <a:p>
            <a:pPr marL="122467" indent="-122467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инженерная подготовка территории для строительства Временного вахтового поселка строителей и временных складских площадок. Доставка песчаного грунта на площадку строительства ГХК с карьера </a:t>
            </a:r>
            <a:r>
              <a:rPr lang="ru-RU" sz="786" b="1" dirty="0" err="1">
                <a:latin typeface="+mj-lt"/>
                <a:cs typeface="Gotham Pro Light" panose="02000503030000020004" pitchFamily="50" charset="0"/>
              </a:rPr>
              <a:t>Лиственичный</a:t>
            </a:r>
            <a:endParaRPr lang="ru-RU" sz="786" b="1" dirty="0">
              <a:latin typeface="+mj-lt"/>
              <a:cs typeface="Gotham Pro Light" panose="02000503030000020004" pitchFamily="50" charset="0"/>
            </a:endParaRPr>
          </a:p>
          <a:p>
            <a:pPr marL="122467" indent="-122467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строительство и содержание зимней автомобильной дороги</a:t>
            </a:r>
          </a:p>
          <a:p>
            <a:pPr algn="l">
              <a:lnSpc>
                <a:spcPct val="100000"/>
              </a:lnSpc>
            </a:pPr>
            <a:endParaRPr lang="ru-RU" sz="786" b="1" dirty="0">
              <a:latin typeface="+mj-lt"/>
              <a:cs typeface="Gotham Pro Light" panose="02000503030000020004" pitchFamily="50" charset="0"/>
            </a:endParaRPr>
          </a:p>
          <a:p>
            <a:pPr algn="l">
              <a:lnSpc>
                <a:spcPct val="100000"/>
              </a:lnSpc>
            </a:pPr>
            <a:r>
              <a:rPr lang="ru-RU" sz="786" b="1" dirty="0" err="1">
                <a:latin typeface="+mj-lt"/>
                <a:cs typeface="Gotham Pro Light" panose="02000503030000020004" pitchFamily="50" charset="0"/>
              </a:rPr>
              <a:t>Гидронамыв</a:t>
            </a:r>
            <a:r>
              <a:rPr lang="ru-RU" sz="786" b="1" dirty="0">
                <a:latin typeface="+mj-lt"/>
                <a:cs typeface="Gotham Pro Light" panose="02000503030000020004" pitchFamily="50" charset="0"/>
              </a:rPr>
              <a:t> песчаного грунта</a:t>
            </a:r>
          </a:p>
          <a:p>
            <a:pPr marL="122467" indent="-122467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обеспечение песчаным грунтом инженерной подготовки территории строительства ГХК (с месторождения Остров)</a:t>
            </a:r>
          </a:p>
          <a:p>
            <a:pPr marL="122467" indent="-122467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подготовка кустов скважин для обеспечения своевременного начала буровых работ (с месторождения </a:t>
            </a:r>
            <a:r>
              <a:rPr lang="ru-RU" sz="786" b="1" dirty="0" err="1">
                <a:latin typeface="+mj-lt"/>
                <a:cs typeface="Gotham Pro Light" panose="02000503030000020004" pitchFamily="50" charset="0"/>
              </a:rPr>
              <a:t>Осколково</a:t>
            </a:r>
            <a:r>
              <a:rPr lang="ru-RU" sz="786" b="1" dirty="0">
                <a:latin typeface="+mj-lt"/>
                <a:cs typeface="Gotham Pro Light" panose="02000503030000020004" pitchFamily="50" charset="0"/>
              </a:rPr>
              <a:t> и </a:t>
            </a:r>
            <a:r>
              <a:rPr lang="ru-RU" sz="786" b="1" dirty="0" err="1">
                <a:latin typeface="+mj-lt"/>
                <a:cs typeface="Gotham Pro Light" panose="02000503030000020004" pitchFamily="50" charset="0"/>
              </a:rPr>
              <a:t>Мойбицер</a:t>
            </a:r>
            <a:r>
              <a:rPr lang="ru-RU" sz="786" b="1" dirty="0">
                <a:latin typeface="+mj-lt"/>
                <a:cs typeface="Gotham Pro Light" panose="02000503030000020004" pitchFamily="50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09D21-B4B7-581A-C2B7-1AC1EB008C73}"/>
              </a:ext>
            </a:extLst>
          </p:cNvPr>
          <p:cNvSpPr txBox="1"/>
          <p:nvPr/>
        </p:nvSpPr>
        <p:spPr>
          <a:xfrm>
            <a:off x="254343" y="908720"/>
            <a:ext cx="2775199" cy="167167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cap="all" dirty="0">
                <a:solidFill>
                  <a:srgbClr val="185C5F"/>
                </a:solidFill>
                <a:latin typeface="+mj-lt"/>
                <a:cs typeface="Gotham Pro Medium" panose="02000603030000020004" pitchFamily="50" charset="0"/>
              </a:rPr>
              <a:t>разработка Нормативов</a:t>
            </a:r>
          </a:p>
          <a:p>
            <a:pPr algn="l">
              <a:lnSpc>
                <a:spcPct val="100000"/>
              </a:lnSpc>
            </a:pPr>
            <a:endParaRPr lang="ru-RU" sz="857" b="1" dirty="0">
              <a:solidFill>
                <a:schemeClr val="bg2">
                  <a:lumMod val="25000"/>
                </a:schemeClr>
              </a:solidFill>
              <a:latin typeface="+mj-lt"/>
              <a:cs typeface="Gotham Pro Light" panose="02000503030000020004" pitchFamily="50" charset="0"/>
            </a:endParaRPr>
          </a:p>
          <a:p>
            <a:pPr marL="122467" indent="-122467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Этические и моральные нормы поведения сотрудников и работников подрядных организаций в регионе</a:t>
            </a:r>
          </a:p>
          <a:p>
            <a:pPr marL="122467" indent="-122467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Методички по ОТ (охрана труда), ПБ (пожарная безопасность)</a:t>
            </a:r>
          </a:p>
          <a:p>
            <a:pPr marL="122467" indent="-122467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Профилактика возникновения ЧП и травм</a:t>
            </a:r>
          </a:p>
          <a:p>
            <a:pPr marL="122467" indent="-122467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Схема оперативного информирования</a:t>
            </a:r>
          </a:p>
          <a:p>
            <a:pPr marL="122467" indent="-122467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Экологические правила и нормы (минимизация воздействия на окружающую среду)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5DF40-A17A-AB07-9BA0-89FE8915B792}"/>
              </a:ext>
            </a:extLst>
          </p:cNvPr>
          <p:cNvSpPr txBox="1"/>
          <p:nvPr/>
        </p:nvSpPr>
        <p:spPr>
          <a:xfrm>
            <a:off x="248640" y="2861054"/>
            <a:ext cx="2775199" cy="113665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cap="all" dirty="0">
                <a:solidFill>
                  <a:srgbClr val="185C5F"/>
                </a:solidFill>
                <a:latin typeface="+mj-lt"/>
                <a:cs typeface="Gotham Pro Medium" panose="02000603030000020004" pitchFamily="50" charset="0"/>
              </a:rPr>
              <a:t>Исходно-разрешительная документация</a:t>
            </a:r>
          </a:p>
          <a:p>
            <a:pPr algn="l">
              <a:lnSpc>
                <a:spcPct val="100000"/>
              </a:lnSpc>
            </a:pPr>
            <a:endParaRPr lang="ru-RU" sz="857" b="1" dirty="0">
              <a:solidFill>
                <a:schemeClr val="bg2">
                  <a:lumMod val="25000"/>
                </a:schemeClr>
              </a:solidFill>
              <a:latin typeface="+mj-lt"/>
              <a:cs typeface="Gotham Pro Light" panose="02000503030000020004" pitchFamily="50" charset="0"/>
            </a:endParaRPr>
          </a:p>
          <a:p>
            <a:pPr marL="122467" indent="-122467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С учетом Постановления Правительства № 880 от 16.05.2022 г. инженерная подготовка территории может осуществляться до получения разрешения на строительство со дня направления ПД на экспертизу (ГГЭ/ГЭ/НГЭ)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7661E-7398-0817-95D3-A2F90180509C}"/>
              </a:ext>
            </a:extLst>
          </p:cNvPr>
          <p:cNvSpPr txBox="1"/>
          <p:nvPr/>
        </p:nvSpPr>
        <p:spPr>
          <a:xfrm>
            <a:off x="3184401" y="5243699"/>
            <a:ext cx="2775199" cy="142981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cap="all" dirty="0">
                <a:solidFill>
                  <a:srgbClr val="185C5F"/>
                </a:solidFill>
                <a:latin typeface="+mj-lt"/>
                <a:cs typeface="Gotham Pro Medium" panose="02000603030000020004" pitchFamily="50" charset="0"/>
              </a:rPr>
              <a:t>Логистика персонала и техники</a:t>
            </a:r>
          </a:p>
          <a:p>
            <a:pPr algn="l">
              <a:lnSpc>
                <a:spcPct val="100000"/>
              </a:lnSpc>
            </a:pPr>
            <a:endParaRPr lang="ru-RU" sz="857" b="1" dirty="0">
              <a:solidFill>
                <a:schemeClr val="bg2">
                  <a:lumMod val="25000"/>
                </a:schemeClr>
              </a:solidFill>
              <a:latin typeface="+mj-lt"/>
              <a:cs typeface="Gotham Pro Light" panose="02000503030000020004" pitchFamily="50" charset="0"/>
            </a:endParaRPr>
          </a:p>
          <a:p>
            <a:pPr marL="122467" indent="-122467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Люди: прилет в аэропорт Нарьян-Мара</a:t>
            </a:r>
          </a:p>
          <a:p>
            <a:pPr marL="122467" indent="-122467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Техника: баржей в период навигации, зимней автодорогой – в зимний период</a:t>
            </a:r>
          </a:p>
          <a:p>
            <a:pPr marL="122467" indent="-122467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Проживание людей – ВЗИС (временные здания и сооружения)</a:t>
            </a:r>
          </a:p>
          <a:p>
            <a:pPr marL="122467" indent="-122467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Количество техники – около 100 единиц</a:t>
            </a:r>
          </a:p>
          <a:p>
            <a:pPr marL="122467" indent="-122467">
              <a:spcAft>
                <a:spcPts val="429"/>
              </a:spcAft>
              <a:buFont typeface="Arial" panose="020B0604020202020204" pitchFamily="34" charset="0"/>
              <a:buChar char="•"/>
            </a:pPr>
            <a:r>
              <a:rPr lang="ru-RU" sz="786" b="1" dirty="0">
                <a:latin typeface="+mj-lt"/>
                <a:cs typeface="Gotham Pro Light" panose="02000503030000020004" pitchFamily="50" charset="0"/>
              </a:rPr>
              <a:t>Количество людей - 250</a:t>
            </a:r>
          </a:p>
        </p:txBody>
      </p:sp>
    </p:spTree>
    <p:extLst>
      <p:ext uri="{BB962C8B-B14F-4D97-AF65-F5344CB8AC3E}">
        <p14:creationId xmlns:p14="http://schemas.microsoft.com/office/powerpoint/2010/main" val="44992073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mkHjT9JUS._VYGw7Ls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15750</TotalTime>
  <Words>2119</Words>
  <Application>Microsoft Office PowerPoint</Application>
  <PresentationFormat>Экран (4:3)</PresentationFormat>
  <Paragraphs>269</Paragraphs>
  <Slides>10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Sitka Banner Semibold</vt:lpstr>
      <vt:lpstr>Symbol</vt:lpstr>
      <vt:lpstr>Wingdings</vt:lpstr>
      <vt:lpstr>Тема Office</vt:lpstr>
      <vt:lpstr>Слайд think-cell</vt:lpstr>
      <vt:lpstr>Презентация PowerPoint</vt:lpstr>
      <vt:lpstr>Взаимодействие с НАО</vt:lpstr>
      <vt:lpstr>Взаимодействие с НАО</vt:lpstr>
      <vt:lpstr>ГРАФИК РАЗВИТИЯ ПРОЕКТА</vt:lpstr>
      <vt:lpstr>График прохождения экспертиз проектной документации Комплекса</vt:lpstr>
      <vt:lpstr>Подготовка кадров для работы на будущем предприятии «Русхима»</vt:lpstr>
      <vt:lpstr>Специалисты  на будущем предприятии «Русхима»</vt:lpstr>
      <vt:lpstr>комплексная программа экологического мониторинга  и сохранения биологического разнообразия</vt:lpstr>
      <vt:lpstr>Обзорная схема. Ранние работы. Сезон 2023-2024</vt:lpstr>
      <vt:lpstr>План Работы по проекту в 2023 году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Novikov</dc:creator>
  <cp:lastModifiedBy>Михеев Павел Анатольевич</cp:lastModifiedBy>
  <cp:revision>1415</cp:revision>
  <cp:lastPrinted>2022-10-19T13:35:39Z</cp:lastPrinted>
  <dcterms:created xsi:type="dcterms:W3CDTF">2016-06-09T06:11:14Z</dcterms:created>
  <dcterms:modified xsi:type="dcterms:W3CDTF">2023-02-09T11:16:28Z</dcterms:modified>
</cp:coreProperties>
</file>