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1403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A2B63-4A59-4AB0-A8AD-B0E4B260D393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040B60-FABC-4575-8681-36774E4DB4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009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41288" y="769938"/>
            <a:ext cx="6816725" cy="3835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7684">
              <a:defRPr/>
            </a:pPr>
            <a:fld id="{C863189A-F509-4E69-BB01-EBCFABB720B9}" type="slidenum">
              <a:rPr lang="ru-RU">
                <a:solidFill>
                  <a:prstClr val="black"/>
                </a:solidFill>
                <a:latin typeface="Calibri"/>
              </a:rPr>
              <a:pPr defTabSz="947684">
                <a:defRPr/>
              </a:pPr>
              <a:t>2</a:t>
            </a:fld>
            <a:endParaRPr lang="ru-RU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5676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95A0F7-A545-4CED-8EE6-8884B6D595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530A4A6-3928-4CE9-8C9F-E3F5A63D9D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9BA8EC9-9943-4B2C-A5E7-5A1F2A172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D352-4451-4426-8CE7-3B4F69381D9C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CF53EC-094F-4233-8F7D-A85B45F2D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831B65-2FE8-4DE1-99D8-AE98F20EC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3EBE-87BB-467D-A8DA-99CF466D4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58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27A8DA-2679-4FAA-A901-F1D016C09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A83FCC7-CF2C-4B19-8D1E-8EEB7400F4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71D203-5954-4050-88A0-D727C7F1D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D352-4451-4426-8CE7-3B4F69381D9C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BE4BAC-9B0A-485E-8048-1B2AE5AEC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3E869D-18B2-479E-B561-AE6073428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3EBE-87BB-467D-A8DA-99CF466D4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239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A3231A6-2EE2-46BA-A07F-C7840A6879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14C223D-CB31-4FBB-8D3D-A663770F3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F60846-D24A-4E48-8661-FEAEDF9B8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D352-4451-4426-8CE7-3B4F69381D9C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018A72-9FDD-449C-9F5F-9A8E37DB1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35186D-9F40-4219-9B1A-55E44C5D2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3EBE-87BB-467D-A8DA-99CF466D4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894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433" y="158198"/>
            <a:ext cx="10855264" cy="516681"/>
          </a:xfrm>
        </p:spPr>
        <p:txBody>
          <a:bodyPr>
            <a:normAutofit/>
          </a:bodyPr>
          <a:lstStyle>
            <a:lvl1pPr algn="l">
              <a:defRPr lang="ru-RU" sz="1800" b="1" cap="all" baseline="0" dirty="0" smtClean="0">
                <a:solidFill>
                  <a:srgbClr val="0B5C5D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203862" y="6492876"/>
            <a:ext cx="2653705" cy="365125"/>
          </a:xfrm>
        </p:spPr>
        <p:txBody>
          <a:bodyPr rIns="0"/>
          <a:lstStyle>
            <a:lvl1pPr>
              <a:defRPr>
                <a:solidFill>
                  <a:srgbClr val="53728D"/>
                </a:solidFill>
              </a:defRPr>
            </a:lvl1pPr>
          </a:lstStyle>
          <a:p>
            <a:fld id="{E1C6D58A-C282-42D1-82B8-B80D9C368949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 flipV="1">
            <a:off x="360325" y="691946"/>
            <a:ext cx="11472000" cy="750"/>
          </a:xfrm>
          <a:prstGeom prst="line">
            <a:avLst/>
          </a:prstGeom>
          <a:ln w="19050">
            <a:solidFill>
              <a:srgbClr val="00808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9314615-DCC7-44E5-ACD4-F0BF249EA9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3767" y="236537"/>
            <a:ext cx="1859076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149954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  <p15:guide id="2" pos="158">
          <p15:clr>
            <a:srgbClr val="FBAE40"/>
          </p15:clr>
        </p15:guide>
        <p15:guide id="3" pos="560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700B19-0A58-414A-B0F5-C72E43C96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32C222-C4EB-4C17-91B7-9A32A5722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F836F6-6538-49B8-ACDA-334EDB726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D352-4451-4426-8CE7-3B4F69381D9C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69706B-61B0-4363-9370-285FD56A4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225724-128C-4095-8813-B17F93CAF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3EBE-87BB-467D-A8DA-99CF466D4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495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1B85FE-02C9-43CE-B9D6-C4FDE96D2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984EA55-9CD3-4F31-96F3-A9F0AC481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EF01C3-31FA-4AB6-A3B9-C738D5445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D352-4451-4426-8CE7-3B4F69381D9C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4B9150-8064-4D42-93B1-50DC86874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6D1C12-2FAE-40D7-9F16-0031E7269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3EBE-87BB-467D-A8DA-99CF466D4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31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A47BF9-190E-45EC-8CA8-2FAA0731D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EDCAE0-A9BA-4E8A-8A6C-7EC5D58787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B89E54E-4B96-40AE-8434-600492A66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07D3EF-C7D5-4EA9-8165-A46DCBE23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D352-4451-4426-8CE7-3B4F69381D9C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93A6A3-7CA9-4A59-B3C7-A36B5011E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89BC6FA-B682-4F88-A3E7-D7FBA105F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3EBE-87BB-467D-A8DA-99CF466D4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293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8811E-3351-47E1-861A-20CDD65AD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64C2C1-C70C-4CC4-92E7-4D575A1E1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B02745B-550E-4B8F-86CD-795519425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D8EF52A-991A-4EDF-BA49-F24527A01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B19A166-5B1C-4582-B456-3E069D4A0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9465548-C72A-4C4A-809F-5523356AB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D352-4451-4426-8CE7-3B4F69381D9C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96F0D89-2B12-43AB-B286-EFB6E4855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8C3393E-0C92-46B1-B990-430B6C042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3EBE-87BB-467D-A8DA-99CF466D4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99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A0B501-45F6-4997-9CE2-5B8BF9F7B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95C385B-D8D7-4AA8-81C9-728EF15A4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D352-4451-4426-8CE7-3B4F69381D9C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E4A9139-99CF-43A7-A955-2C80C3C8F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F0F7EC3-4331-416F-8273-5C9552666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3EBE-87BB-467D-A8DA-99CF466D4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4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D729E6E-85C4-4539-BE29-9DAFCFBA2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D352-4451-4426-8CE7-3B4F69381D9C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460A00F-E2C4-4988-8EAC-04B2D87BB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481DC84-5531-41DD-AF30-6880A157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3EBE-87BB-467D-A8DA-99CF466D4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013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C29ABC-C72D-4FC7-BED3-1CE6C605B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248EE9-2B52-4C76-81A7-C1F201EBD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5DB77EA-93D2-4528-9E8F-321101472E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FF0F8DB-0F26-4404-8056-1A72D5DB0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D352-4451-4426-8CE7-3B4F69381D9C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0BF1B19-A9C9-4622-A76C-E155A263E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8A021D-51D8-4C00-9FF5-7A9374D2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3EBE-87BB-467D-A8DA-99CF466D4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06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2FCAEB-3D49-4A02-AF34-A1D42EDF9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0660AC3-78DE-4D6F-82DE-2885EF15A1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6AAA46D-037C-492E-8186-8A611BECC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753BDC4-16E1-449C-BF82-A4878B5AA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D352-4451-4426-8CE7-3B4F69381D9C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C5B1D92-4726-4319-B02C-461C29601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E759564-D95A-460B-B5A1-8057AA8FB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3EBE-87BB-467D-A8DA-99CF466D4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54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84A376-A8AD-47AC-BA02-45571DCB2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9ADCFE3-1A13-44AB-9A01-A50B40CFC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358513-DE6A-437D-9544-091FB816D4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3D352-4451-4426-8CE7-3B4F69381D9C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39A643-B095-48EB-ADB5-37E20141D1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2F7464-D84C-42DD-B025-7190A88E61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E3EBE-87BB-467D-A8DA-99CF466D4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268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FCC3690-9791-5250-6B2E-1F81AFA7D307}"/>
              </a:ext>
            </a:extLst>
          </p:cNvPr>
          <p:cNvSpPr/>
          <p:nvPr/>
        </p:nvSpPr>
        <p:spPr>
          <a:xfrm>
            <a:off x="2613027" y="930591"/>
            <a:ext cx="6965949" cy="234090"/>
          </a:xfrm>
          <a:prstGeom prst="rect">
            <a:avLst/>
          </a:prstGeom>
          <a:solidFill>
            <a:srgbClr val="B2D2D8">
              <a:lumMod val="20000"/>
              <a:lumOff val="80000"/>
            </a:srgbClr>
          </a:solidFill>
        </p:spPr>
        <p:txBody>
          <a:bodyPr wrap="square" lIns="27000" rIns="2700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8C95"/>
              </a:buClr>
              <a:defRPr/>
            </a:pPr>
            <a:r>
              <a:rPr lang="ru-RU" sz="1050" b="1" kern="0" dirty="0">
                <a:ln w="0">
                  <a:noFill/>
                </a:ln>
                <a:solidFill>
                  <a:prstClr val="black"/>
                </a:solidFill>
                <a:latin typeface="Arial" charset="0"/>
                <a:cs typeface="Arial" charset="0"/>
              </a:rPr>
              <a:t>Специалисты  на будущем предприятии «</a:t>
            </a:r>
            <a:r>
              <a:rPr lang="ru-RU" sz="1050" b="1" kern="0" dirty="0" err="1">
                <a:ln w="0">
                  <a:noFill/>
                </a:ln>
                <a:solidFill>
                  <a:prstClr val="black"/>
                </a:solidFill>
                <a:latin typeface="Arial" charset="0"/>
                <a:cs typeface="Arial" charset="0"/>
              </a:rPr>
              <a:t>Русхима</a:t>
            </a:r>
            <a:r>
              <a:rPr lang="ru-RU" sz="1050" b="1" kern="0" dirty="0">
                <a:ln w="0">
                  <a:noFill/>
                </a:ln>
                <a:solidFill>
                  <a:prstClr val="black"/>
                </a:solidFill>
                <a:latin typeface="Arial" charset="0"/>
                <a:cs typeface="Arial" charset="0"/>
              </a:rPr>
              <a:t>»</a:t>
            </a:r>
            <a:endParaRPr lang="en-US" sz="1050" b="1" kern="0" dirty="0">
              <a:ln w="0">
                <a:noFill/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3CFC936C-FB6C-D1C3-D5F3-F7DD8138770A}"/>
              </a:ext>
            </a:extLst>
          </p:cNvPr>
          <p:cNvGraphicFramePr>
            <a:graphicFrameLocks noGrp="1"/>
          </p:cNvGraphicFramePr>
          <p:nvPr/>
        </p:nvGraphicFramePr>
        <p:xfrm>
          <a:off x="1617465" y="1230206"/>
          <a:ext cx="2636044" cy="522944"/>
        </p:xfrm>
        <a:graphic>
          <a:graphicData uri="http://schemas.openxmlformats.org/drawingml/2006/table">
            <a:tbl>
              <a:tblPr firstRow="1" firstCol="1" bandRow="1"/>
              <a:tblGrid>
                <a:gridCol w="2636044">
                  <a:extLst>
                    <a:ext uri="{9D8B030D-6E8A-4147-A177-3AD203B41FA5}">
                      <a16:colId xmlns:a16="http://schemas.microsoft.com/office/drawing/2014/main" val="2688814745"/>
                    </a:ext>
                  </a:extLst>
                </a:gridCol>
              </a:tblGrid>
              <a:tr h="38032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этап: строительство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2023-2026гг</a:t>
                      </a:r>
                    </a:p>
                  </a:txBody>
                  <a:tcPr marL="51435" marR="5143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753885"/>
                  </a:ext>
                </a:extLst>
              </a:tr>
              <a:tr h="1426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076757"/>
                  </a:ext>
                </a:extLst>
              </a:tr>
            </a:tbl>
          </a:graphicData>
        </a:graphic>
      </p:graphicFrame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AD09D0D9-FF32-CE9A-FB5E-D0EC035723F6}"/>
              </a:ext>
            </a:extLst>
          </p:cNvPr>
          <p:cNvGraphicFramePr>
            <a:graphicFrameLocks noGrp="1"/>
          </p:cNvGraphicFramePr>
          <p:nvPr/>
        </p:nvGraphicFramePr>
        <p:xfrm>
          <a:off x="1610321" y="1933785"/>
          <a:ext cx="2456855" cy="3309729"/>
        </p:xfrm>
        <a:graphic>
          <a:graphicData uri="http://schemas.openxmlformats.org/drawingml/2006/table">
            <a:tbl>
              <a:tblPr firstRow="1" firstCol="1" bandRow="1"/>
              <a:tblGrid>
                <a:gridCol w="2456855">
                  <a:extLst>
                    <a:ext uri="{9D8B030D-6E8A-4147-A177-3AD203B41FA5}">
                      <a16:colId xmlns:a16="http://schemas.microsoft.com/office/drawing/2014/main" val="2688814745"/>
                    </a:ext>
                  </a:extLst>
                </a:gridCol>
              </a:tblGrid>
              <a:tr h="631111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Предварительный перечень необходимых рабочих специальностей</a:t>
                      </a:r>
                    </a:p>
                  </a:txBody>
                  <a:tcPr marL="51435" marR="5143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753885"/>
                  </a:ext>
                </a:extLst>
              </a:tr>
              <a:tr h="2678618">
                <a:tc>
                  <a:txBody>
                    <a:bodyPr/>
                    <a:lstStyle/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Водитель  автомобилей ( категории С,Е,Д )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Докеры-механизаторы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Оператор котельной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Слесарь  по такелажу и грузозахватным приспособлениям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Слесарь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аварийно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–восстановительных работ на сетях водоснабжения,  водоотведения и тепловых сетей.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Тальман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Электрогазосварщик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Электромонтер по ремонту и обслуживанию оборудования</a:t>
                      </a:r>
                    </a:p>
                  </a:txBody>
                  <a:tcPr marL="51435" marR="5143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619511"/>
                  </a:ext>
                </a:extLst>
              </a:tr>
            </a:tbl>
          </a:graphicData>
        </a:graphic>
      </p:graphicFrame>
      <p:sp>
        <p:nvSpPr>
          <p:cNvPr id="3" name="Стрелка: вниз 2">
            <a:extLst>
              <a:ext uri="{FF2B5EF4-FFF2-40B4-BE49-F238E27FC236}">
                <a16:creationId xmlns:a16="http://schemas.microsoft.com/office/drawing/2014/main" id="{8717844C-75CE-19D8-7C94-DEF36EC558E5}"/>
              </a:ext>
            </a:extLst>
          </p:cNvPr>
          <p:cNvSpPr/>
          <p:nvPr/>
        </p:nvSpPr>
        <p:spPr>
          <a:xfrm>
            <a:off x="2591399" y="1835705"/>
            <a:ext cx="481607" cy="153152"/>
          </a:xfrm>
          <a:prstGeom prst="downArrow">
            <a:avLst/>
          </a:prstGeom>
          <a:solidFill>
            <a:srgbClr val="2FC9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3113E35-D999-7154-3798-C730C648DB1C}"/>
              </a:ext>
            </a:extLst>
          </p:cNvPr>
          <p:cNvGraphicFramePr>
            <a:graphicFrameLocks noGrp="1"/>
          </p:cNvGraphicFramePr>
          <p:nvPr/>
        </p:nvGraphicFramePr>
        <p:xfrm>
          <a:off x="5460206" y="1317833"/>
          <a:ext cx="4229100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229100">
                  <a:extLst>
                    <a:ext uri="{9D8B030D-6E8A-4147-A177-3AD203B41FA5}">
                      <a16:colId xmlns:a16="http://schemas.microsoft.com/office/drawing/2014/main" val="2688814745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этап: эксплуатация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2027-…..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гг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753885"/>
                  </a:ext>
                </a:extLst>
              </a:tr>
              <a:tr h="1200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076757"/>
                  </a:ext>
                </a:extLst>
              </a:tr>
            </a:tbl>
          </a:graphicData>
        </a:graphic>
      </p:graphicFrame>
      <p:sp>
        <p:nvSpPr>
          <p:cNvPr id="4" name="Стрелка: вниз 3">
            <a:extLst>
              <a:ext uri="{FF2B5EF4-FFF2-40B4-BE49-F238E27FC236}">
                <a16:creationId xmlns:a16="http://schemas.microsoft.com/office/drawing/2014/main" id="{CA9CF192-FA14-6D9C-D0C2-3B1775720C69}"/>
              </a:ext>
            </a:extLst>
          </p:cNvPr>
          <p:cNvSpPr/>
          <p:nvPr/>
        </p:nvSpPr>
        <p:spPr>
          <a:xfrm>
            <a:off x="7271743" y="1769239"/>
            <a:ext cx="481607" cy="153152"/>
          </a:xfrm>
          <a:prstGeom prst="downArrow">
            <a:avLst/>
          </a:prstGeom>
          <a:solidFill>
            <a:srgbClr val="2FC9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A5F190F-8242-3747-BB84-E00C84A62EB5}"/>
              </a:ext>
            </a:extLst>
          </p:cNvPr>
          <p:cNvGraphicFramePr>
            <a:graphicFrameLocks noGrp="1"/>
          </p:cNvGraphicFramePr>
          <p:nvPr/>
        </p:nvGraphicFramePr>
        <p:xfrm>
          <a:off x="4124325" y="2285031"/>
          <a:ext cx="3321844" cy="3381524"/>
        </p:xfrm>
        <a:graphic>
          <a:graphicData uri="http://schemas.openxmlformats.org/drawingml/2006/table">
            <a:tbl>
              <a:tblPr firstRow="1" firstCol="1" bandRow="1"/>
              <a:tblGrid>
                <a:gridCol w="3321844">
                  <a:extLst>
                    <a:ext uri="{9D8B030D-6E8A-4147-A177-3AD203B41FA5}">
                      <a16:colId xmlns:a16="http://schemas.microsoft.com/office/drawing/2014/main" val="2688814745"/>
                    </a:ext>
                  </a:extLst>
                </a:gridCol>
              </a:tblGrid>
              <a:tr h="3381524">
                <a:tc>
                  <a:txBody>
                    <a:bodyPr/>
                    <a:lstStyle/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Аппаратчик 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воздухоразделения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Аппаратчик газораспределительного производства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Аппаратчик синтеза и ректификации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Бухгалтер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Водители автомобиля, вездехода, погрузчика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Докеры-механизаторы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Лаборанты химического анализа. --микробиологи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Машинисты автовышки и автогидроподъемника, автогрейдера,  бульдозера, крана автомобильного, ППДУ, экскаватора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Машинист компрессорных установок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Машинист паровой турбины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Машинист технологических насосов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Монтажник по ремонту и эксплуатации подземных газопроводов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Оператор котельного оборудования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Оператор по добыче газа и конденсата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Оператор по исследованию скважин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Оператор технологических установок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Оператор товарный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Повар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Слесарь  по такелажу и грузозахватным приспособлениям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619511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7DFD076C-51AA-F318-8421-4F2145F6C285}"/>
              </a:ext>
            </a:extLst>
          </p:cNvPr>
          <p:cNvGraphicFramePr>
            <a:graphicFrameLocks noGrp="1"/>
          </p:cNvGraphicFramePr>
          <p:nvPr/>
        </p:nvGraphicFramePr>
        <p:xfrm>
          <a:off x="4969371" y="1952679"/>
          <a:ext cx="5086349" cy="281459"/>
        </p:xfrm>
        <a:graphic>
          <a:graphicData uri="http://schemas.openxmlformats.org/drawingml/2006/table">
            <a:tbl>
              <a:tblPr firstRow="1" firstCol="1" bandRow="1"/>
              <a:tblGrid>
                <a:gridCol w="5086349">
                  <a:extLst>
                    <a:ext uri="{9D8B030D-6E8A-4147-A177-3AD203B41FA5}">
                      <a16:colId xmlns:a16="http://schemas.microsoft.com/office/drawing/2014/main" val="2688814745"/>
                    </a:ext>
                  </a:extLst>
                </a:gridCol>
              </a:tblGrid>
              <a:tr h="281459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Предварительный перечень необходимых рабочих специальностей</a:t>
                      </a:r>
                    </a:p>
                  </a:txBody>
                  <a:tcPr marL="51435" marR="5143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753885"/>
                  </a:ext>
                </a:extLst>
              </a:tr>
            </a:tbl>
          </a:graphicData>
        </a:graphic>
      </p:graphicFrame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B16B1A72-FE82-F816-7812-4205464B5309}"/>
              </a:ext>
            </a:extLst>
          </p:cNvPr>
          <p:cNvGraphicFramePr>
            <a:graphicFrameLocks noGrp="1"/>
          </p:cNvGraphicFramePr>
          <p:nvPr/>
        </p:nvGraphicFramePr>
        <p:xfrm>
          <a:off x="7346157" y="2168724"/>
          <a:ext cx="3321844" cy="3520440"/>
        </p:xfrm>
        <a:graphic>
          <a:graphicData uri="http://schemas.openxmlformats.org/drawingml/2006/table">
            <a:tbl>
              <a:tblPr firstRow="1" firstCol="1" bandRow="1"/>
              <a:tblGrid>
                <a:gridCol w="3321844">
                  <a:extLst>
                    <a:ext uri="{9D8B030D-6E8A-4147-A177-3AD203B41FA5}">
                      <a16:colId xmlns:a16="http://schemas.microsoft.com/office/drawing/2014/main" val="2688814745"/>
                    </a:ext>
                  </a:extLst>
                </a:gridCol>
              </a:tblGrid>
              <a:tr h="3520440"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Слесарь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аварийно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–восстановительных работ на сетях водоснабжения,  водоотведения и тепловых сетей.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Слесарь по КИПиА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Слесарь по ремонту автомобилей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Слесарь по ремонту технологических установок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Станочник широкого профиля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Стропальщик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Такелажник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Тальман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Тракторист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Электрогазосварщик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Электромонтер линейных сооружений телефонной связи и радиофикации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Электромонтер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охрано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-пожарной сигнализации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Электромонтер по испытаниям и измерениям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Электромонтер по ремонту аппаратуры, релейной защиты и автоматики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Электромонтер по ремонту воздушных линий электропередачи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Электромонтер по ремонту и обслуживанию электрооборудования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Электрослесарь по обслуживанию автоматики и средств измерений</a:t>
                      </a:r>
                    </a:p>
                  </a:txBody>
                  <a:tcPr marL="51435" marR="5143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619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5458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957AE0B3-70A9-6298-DD03-658CA099EB91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4" imgW="624" imgH="623" progId="TCLayout.ActiveDocument.1">
                  <p:embed/>
                </p:oleObj>
              </mc:Choice>
              <mc:Fallback>
                <p:oleObj name="Слайд think-cell" r:id="rId4" imgW="624" imgH="623" progId="TCLayout.ActiveDocument.1">
                  <p:embed/>
                  <p:pic>
                    <p:nvPicPr>
                      <p:cNvPr id="5" name="Объект 4" hidden="1">
                        <a:extLst>
                          <a:ext uri="{FF2B5EF4-FFF2-40B4-BE49-F238E27FC236}">
                            <a16:creationId xmlns:a16="http://schemas.microsoft.com/office/drawing/2014/main" id="{957AE0B3-70A9-6298-DD03-658CA099EB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1696800" y="188640"/>
            <a:ext cx="6991488" cy="432000"/>
          </a:xfrm>
        </p:spPr>
        <p:txBody>
          <a:bodyPr vert="horz">
            <a:normAutofit fontScale="90000"/>
          </a:bodyPr>
          <a:lstStyle/>
          <a:p>
            <a:r>
              <a:rPr lang="ru-RU" dirty="0">
                <a:solidFill>
                  <a:srgbClr val="23595E"/>
                </a:solidFill>
                <a:latin typeface="Arial" pitchFamily="34" charset="0"/>
                <a:cs typeface="Arial" pitchFamily="34" charset="0"/>
              </a:rPr>
              <a:t>График старта экспертиз проектной документации Комплекса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3768751A-2508-249E-B181-971669FB55AA}"/>
              </a:ext>
            </a:extLst>
          </p:cNvPr>
          <p:cNvGraphicFramePr>
            <a:graphicFrameLocks noGrp="1"/>
          </p:cNvGraphicFramePr>
          <p:nvPr/>
        </p:nvGraphicFramePr>
        <p:xfrm>
          <a:off x="1775520" y="738827"/>
          <a:ext cx="8640960" cy="54438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318">
                  <a:extLst>
                    <a:ext uri="{9D8B030D-6E8A-4147-A177-3AD203B41FA5}">
                      <a16:colId xmlns:a16="http://schemas.microsoft.com/office/drawing/2014/main" val="2613063882"/>
                    </a:ext>
                  </a:extLst>
                </a:gridCol>
                <a:gridCol w="6314883">
                  <a:extLst>
                    <a:ext uri="{9D8B030D-6E8A-4147-A177-3AD203B41FA5}">
                      <a16:colId xmlns:a16="http://schemas.microsoft.com/office/drawing/2014/main" val="1675166341"/>
                    </a:ext>
                  </a:extLst>
                </a:gridCol>
                <a:gridCol w="995106">
                  <a:extLst>
                    <a:ext uri="{9D8B030D-6E8A-4147-A177-3AD203B41FA5}">
                      <a16:colId xmlns:a16="http://schemas.microsoft.com/office/drawing/2014/main" val="2924849327"/>
                    </a:ext>
                  </a:extLst>
                </a:gridCol>
                <a:gridCol w="927653">
                  <a:extLst>
                    <a:ext uri="{9D8B030D-6E8A-4147-A177-3AD203B41FA5}">
                      <a16:colId xmlns:a16="http://schemas.microsoft.com/office/drawing/2014/main" val="2339758378"/>
                    </a:ext>
                  </a:extLst>
                </a:gridCol>
              </a:tblGrid>
              <a:tr h="2113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№</a:t>
                      </a: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36F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проектной документации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36F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ГЭЭ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36F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ГГЭ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36F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805960"/>
                  </a:ext>
                </a:extLst>
              </a:tr>
              <a:tr h="2989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эксплуатационных скважин Кумжинского газоконденсатного месторождения. Эксплуатация пласта С2-3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04.03.2022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-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980292"/>
                  </a:ext>
                </a:extLst>
              </a:tr>
              <a:tr h="32224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Обустройство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Кумжинского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газоконденсатного месторождения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23.07.2022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21.10.2022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626171"/>
                  </a:ext>
                </a:extLst>
              </a:tr>
              <a:tr h="2121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Газохимический комплекс в Ненецком автономном округе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30.07.2022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01.10.2022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635006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Морской терминал для обслуживания газохимического комплекса в Ненецком автономном округе в районе п. Красное, в рамках развития морского порта Нарьян-Мар. Этап 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22.07.2022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15.09.2022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661196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Морской терминал для обслуживания газохимического комплекса в Ненецком автономном округе в районе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п.Красное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в рамках развития морского порта Нарьян-Мар. Этап 2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29.07.2022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03.10.2022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398797"/>
                  </a:ext>
                </a:extLst>
              </a:tr>
              <a:tr h="6091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Подходной канал в Печорской губе, реке Печора и акватория причальных сооружений Морского терминала для обслуживания Газохимического комплекса в Ненецком автономном округе в районе п. Красное в рамках развития морского порта Нарьян-Мар. Дноуглубление 1 этап</a:t>
                      </a: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01.09.2022</a:t>
                      </a: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01.09.2022</a:t>
                      </a: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49641"/>
                  </a:ext>
                </a:extLst>
              </a:tr>
              <a:tr h="6091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Подходной канал в Печорской губе, реке Печора и акватория причальных сооружений Морского терминала для обслуживания Газохимического комплекса в Ненецком автономном округе в районе п. Красное в рамках развития морского порта Нарьян-Мар. Дноуглубление 2 этап</a:t>
                      </a: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30.10.2022</a:t>
                      </a: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30.10.2022</a:t>
                      </a: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444984"/>
                  </a:ext>
                </a:extLst>
              </a:tr>
              <a:tr h="32224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Газопровод топливного газа с узлом редуцирования от УКПГ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Василковсковского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ГКМ до объектов Газохимического комплекса в Ненецком автономном округе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30.03.2023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30.05.2023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431634"/>
                  </a:ext>
                </a:extLst>
              </a:tr>
              <a:tr h="5424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Подъездная дорога к морскому терминалу для обслуживания газохимического комплекса в Ненецком автономном округе в районе п. Красное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18.07.2022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29.08.2022 ГЭ в НАО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059509"/>
                  </a:ext>
                </a:extLst>
              </a:tr>
              <a:tr h="7178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Вахтовый жилой комплекс в составе газохимического комплекса в Ненецком автономном округе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984" marR="55984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29.07.2022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03.10.2022 НГЭ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770520"/>
                  </a:ext>
                </a:extLst>
              </a:tr>
            </a:tbl>
          </a:graphicData>
        </a:graphic>
      </p:graphicFrame>
      <p:sp>
        <p:nvSpPr>
          <p:cNvPr id="6" name="Номер слайда 1">
            <a:extLst>
              <a:ext uri="{FF2B5EF4-FFF2-40B4-BE49-F238E27FC236}">
                <a16:creationId xmlns:a16="http://schemas.microsoft.com/office/drawing/2014/main" id="{57F0E342-BA7B-D91F-EB02-0D8345A3ACE3}"/>
              </a:ext>
            </a:extLst>
          </p:cNvPr>
          <p:cNvSpPr txBox="1">
            <a:spLocks/>
          </p:cNvSpPr>
          <p:nvPr/>
        </p:nvSpPr>
        <p:spPr>
          <a:xfrm>
            <a:off x="8077200" y="635635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30E6C925-24A1-4850-BA4C-92BDE6DD418C}" type="slidenum">
              <a:rPr lang="ru-RU"/>
              <a:pPr>
                <a:defRPr/>
              </a:pPr>
              <a:t>2</a:t>
            </a:fld>
            <a:endParaRPr lang="ru-RU" dirty="0">
              <a:solidFill>
                <a:prstClr val="white">
                  <a:lumMod val="6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9513629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468</Words>
  <Application>Microsoft Office PowerPoint</Application>
  <PresentationFormat>Широкоэкранный</PresentationFormat>
  <Paragraphs>98</Paragraphs>
  <Slides>2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Тема Office</vt:lpstr>
      <vt:lpstr>Слайд think-cell</vt:lpstr>
      <vt:lpstr>Презентация PowerPoint</vt:lpstr>
      <vt:lpstr>График старта экспертиз проектной документации Комплекса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Третьякова Светлана Викторовна</dc:creator>
  <cp:lastModifiedBy>Третьякова Светлана Викторовна</cp:lastModifiedBy>
  <cp:revision>1</cp:revision>
  <dcterms:created xsi:type="dcterms:W3CDTF">2022-10-19T11:06:19Z</dcterms:created>
  <dcterms:modified xsi:type="dcterms:W3CDTF">2022-10-19T11:06:53Z</dcterms:modified>
</cp:coreProperties>
</file>